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43891200"/>
  <p:notesSz cx="7010400" cy="9236075"/>
  <p:defaultTextStyle>
    <a:defPPr>
      <a:defRPr lang="en-US"/>
    </a:defPPr>
    <a:lvl1pPr marL="0" algn="l" defTabSz="5016124" rtl="0" eaLnBrk="1" latinLnBrk="0" hangingPunct="1">
      <a:defRPr sz="9900" kern="1200">
        <a:solidFill>
          <a:schemeClr val="tx1"/>
        </a:solidFill>
        <a:latin typeface="+mn-lt"/>
        <a:ea typeface="+mn-ea"/>
        <a:cs typeface="+mn-cs"/>
      </a:defRPr>
    </a:lvl1pPr>
    <a:lvl2pPr marL="2508062" algn="l" defTabSz="5016124" rtl="0" eaLnBrk="1" latinLnBrk="0" hangingPunct="1">
      <a:defRPr sz="9900" kern="1200">
        <a:solidFill>
          <a:schemeClr val="tx1"/>
        </a:solidFill>
        <a:latin typeface="+mn-lt"/>
        <a:ea typeface="+mn-ea"/>
        <a:cs typeface="+mn-cs"/>
      </a:defRPr>
    </a:lvl2pPr>
    <a:lvl3pPr marL="5016124" algn="l" defTabSz="5016124" rtl="0" eaLnBrk="1" latinLnBrk="0" hangingPunct="1">
      <a:defRPr sz="9900" kern="1200">
        <a:solidFill>
          <a:schemeClr val="tx1"/>
        </a:solidFill>
        <a:latin typeface="+mn-lt"/>
        <a:ea typeface="+mn-ea"/>
        <a:cs typeface="+mn-cs"/>
      </a:defRPr>
    </a:lvl3pPr>
    <a:lvl4pPr marL="7524186" algn="l" defTabSz="5016124" rtl="0" eaLnBrk="1" latinLnBrk="0" hangingPunct="1">
      <a:defRPr sz="9900" kern="1200">
        <a:solidFill>
          <a:schemeClr val="tx1"/>
        </a:solidFill>
        <a:latin typeface="+mn-lt"/>
        <a:ea typeface="+mn-ea"/>
        <a:cs typeface="+mn-cs"/>
      </a:defRPr>
    </a:lvl4pPr>
    <a:lvl5pPr marL="10032248" algn="l" defTabSz="5016124" rtl="0" eaLnBrk="1" latinLnBrk="0" hangingPunct="1">
      <a:defRPr sz="9900" kern="1200">
        <a:solidFill>
          <a:schemeClr val="tx1"/>
        </a:solidFill>
        <a:latin typeface="+mn-lt"/>
        <a:ea typeface="+mn-ea"/>
        <a:cs typeface="+mn-cs"/>
      </a:defRPr>
    </a:lvl5pPr>
    <a:lvl6pPr marL="12540310" algn="l" defTabSz="5016124" rtl="0" eaLnBrk="1" latinLnBrk="0" hangingPunct="1">
      <a:defRPr sz="9900" kern="1200">
        <a:solidFill>
          <a:schemeClr val="tx1"/>
        </a:solidFill>
        <a:latin typeface="+mn-lt"/>
        <a:ea typeface="+mn-ea"/>
        <a:cs typeface="+mn-cs"/>
      </a:defRPr>
    </a:lvl6pPr>
    <a:lvl7pPr marL="15048372" algn="l" defTabSz="5016124" rtl="0" eaLnBrk="1" latinLnBrk="0" hangingPunct="1">
      <a:defRPr sz="9900" kern="1200">
        <a:solidFill>
          <a:schemeClr val="tx1"/>
        </a:solidFill>
        <a:latin typeface="+mn-lt"/>
        <a:ea typeface="+mn-ea"/>
        <a:cs typeface="+mn-cs"/>
      </a:defRPr>
    </a:lvl7pPr>
    <a:lvl8pPr marL="17556434" algn="l" defTabSz="5016124" rtl="0" eaLnBrk="1" latinLnBrk="0" hangingPunct="1">
      <a:defRPr sz="9900" kern="1200">
        <a:solidFill>
          <a:schemeClr val="tx1"/>
        </a:solidFill>
        <a:latin typeface="+mn-lt"/>
        <a:ea typeface="+mn-ea"/>
        <a:cs typeface="+mn-cs"/>
      </a:defRPr>
    </a:lvl8pPr>
    <a:lvl9pPr marL="20064496" algn="l" defTabSz="5016124" rtl="0" eaLnBrk="1" latinLnBrk="0" hangingPunct="1">
      <a:defRPr sz="9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26" d="100"/>
          <a:sy n="26" d="100"/>
        </p:scale>
        <p:origin x="-4062" y="-102"/>
      </p:cViewPr>
      <p:guideLst>
        <p:guide orient="horz" pos="13824"/>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3634723"/>
            <a:ext cx="37307520" cy="940816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24871680"/>
            <a:ext cx="30723840" cy="11216640"/>
          </a:xfrm>
        </p:spPr>
        <p:txBody>
          <a:bodyPr/>
          <a:lstStyle>
            <a:lvl1pPr marL="0" indent="0" algn="ctr">
              <a:buNone/>
              <a:defRPr>
                <a:solidFill>
                  <a:schemeClr val="tx1">
                    <a:tint val="75000"/>
                  </a:schemeClr>
                </a:solidFill>
              </a:defRPr>
            </a:lvl1pPr>
            <a:lvl2pPr marL="2508062" indent="0" algn="ctr">
              <a:buNone/>
              <a:defRPr>
                <a:solidFill>
                  <a:schemeClr val="tx1">
                    <a:tint val="75000"/>
                  </a:schemeClr>
                </a:solidFill>
              </a:defRPr>
            </a:lvl2pPr>
            <a:lvl3pPr marL="5016124" indent="0" algn="ctr">
              <a:buNone/>
              <a:defRPr>
                <a:solidFill>
                  <a:schemeClr val="tx1">
                    <a:tint val="75000"/>
                  </a:schemeClr>
                </a:solidFill>
              </a:defRPr>
            </a:lvl3pPr>
            <a:lvl4pPr marL="7524186" indent="0" algn="ctr">
              <a:buNone/>
              <a:defRPr>
                <a:solidFill>
                  <a:schemeClr val="tx1">
                    <a:tint val="75000"/>
                  </a:schemeClr>
                </a:solidFill>
              </a:defRPr>
            </a:lvl4pPr>
            <a:lvl5pPr marL="10032248" indent="0" algn="ctr">
              <a:buNone/>
              <a:defRPr>
                <a:solidFill>
                  <a:schemeClr val="tx1">
                    <a:tint val="75000"/>
                  </a:schemeClr>
                </a:solidFill>
              </a:defRPr>
            </a:lvl5pPr>
            <a:lvl6pPr marL="12540310" indent="0" algn="ctr">
              <a:buNone/>
              <a:defRPr>
                <a:solidFill>
                  <a:schemeClr val="tx1">
                    <a:tint val="75000"/>
                  </a:schemeClr>
                </a:solidFill>
              </a:defRPr>
            </a:lvl6pPr>
            <a:lvl7pPr marL="15048372" indent="0" algn="ctr">
              <a:buNone/>
              <a:defRPr>
                <a:solidFill>
                  <a:schemeClr val="tx1">
                    <a:tint val="75000"/>
                  </a:schemeClr>
                </a:solidFill>
              </a:defRPr>
            </a:lvl7pPr>
            <a:lvl8pPr marL="17556434" indent="0" algn="ctr">
              <a:buNone/>
              <a:defRPr>
                <a:solidFill>
                  <a:schemeClr val="tx1">
                    <a:tint val="75000"/>
                  </a:schemeClr>
                </a:solidFill>
              </a:defRPr>
            </a:lvl8pPr>
            <a:lvl9pPr marL="2006449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1EF6D1-AAD4-4411-8279-BDC35EE42DDF}" type="datetimeFigureOut">
              <a:rPr lang="en-US" smtClean="0"/>
              <a:t>3/30/2012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B5CA2-8DC7-4CB0-AD7E-09617A0BA636}" type="slidenum">
              <a:rPr lang="en-US" smtClean="0"/>
              <a:t>‹#›</a:t>
            </a:fld>
            <a:endParaRPr lang="en-US"/>
          </a:p>
        </p:txBody>
      </p:sp>
    </p:spTree>
    <p:extLst>
      <p:ext uri="{BB962C8B-B14F-4D97-AF65-F5344CB8AC3E}">
        <p14:creationId xmlns:p14="http://schemas.microsoft.com/office/powerpoint/2010/main" val="3793933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1EF6D1-AAD4-4411-8279-BDC35EE42DDF}" type="datetimeFigureOut">
              <a:rPr lang="en-US" smtClean="0"/>
              <a:t>3/30/2012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B5CA2-8DC7-4CB0-AD7E-09617A0BA636}" type="slidenum">
              <a:rPr lang="en-US" smtClean="0"/>
              <a:t>‹#›</a:t>
            </a:fld>
            <a:endParaRPr lang="en-US"/>
          </a:p>
        </p:txBody>
      </p:sp>
    </p:spTree>
    <p:extLst>
      <p:ext uri="{BB962C8B-B14F-4D97-AF65-F5344CB8AC3E}">
        <p14:creationId xmlns:p14="http://schemas.microsoft.com/office/powerpoint/2010/main" val="3112318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757686"/>
            <a:ext cx="9875520" cy="3744976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757686"/>
            <a:ext cx="28895040" cy="37449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1EF6D1-AAD4-4411-8279-BDC35EE42DDF}" type="datetimeFigureOut">
              <a:rPr lang="en-US" smtClean="0"/>
              <a:t>3/30/2012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B5CA2-8DC7-4CB0-AD7E-09617A0BA636}" type="slidenum">
              <a:rPr lang="en-US" smtClean="0"/>
              <a:t>‹#›</a:t>
            </a:fld>
            <a:endParaRPr lang="en-US"/>
          </a:p>
        </p:txBody>
      </p:sp>
    </p:spTree>
    <p:extLst>
      <p:ext uri="{BB962C8B-B14F-4D97-AF65-F5344CB8AC3E}">
        <p14:creationId xmlns:p14="http://schemas.microsoft.com/office/powerpoint/2010/main" val="1026106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1EF6D1-AAD4-4411-8279-BDC35EE42DDF}" type="datetimeFigureOut">
              <a:rPr lang="en-US" smtClean="0"/>
              <a:t>3/30/2012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B5CA2-8DC7-4CB0-AD7E-09617A0BA636}" type="slidenum">
              <a:rPr lang="en-US" smtClean="0"/>
              <a:t>‹#›</a:t>
            </a:fld>
            <a:endParaRPr lang="en-US"/>
          </a:p>
        </p:txBody>
      </p:sp>
    </p:spTree>
    <p:extLst>
      <p:ext uri="{BB962C8B-B14F-4D97-AF65-F5344CB8AC3E}">
        <p14:creationId xmlns:p14="http://schemas.microsoft.com/office/powerpoint/2010/main" val="3117978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8204163"/>
            <a:ext cx="37307520" cy="8717280"/>
          </a:xfrm>
        </p:spPr>
        <p:txBody>
          <a:bodyPr anchor="t"/>
          <a:lstStyle>
            <a:lvl1pPr algn="l">
              <a:defRPr sz="219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8602966"/>
            <a:ext cx="37307520" cy="9601197"/>
          </a:xfrm>
        </p:spPr>
        <p:txBody>
          <a:bodyPr anchor="b"/>
          <a:lstStyle>
            <a:lvl1pPr marL="0" indent="0">
              <a:buNone/>
              <a:defRPr sz="11000">
                <a:solidFill>
                  <a:schemeClr val="tx1">
                    <a:tint val="75000"/>
                  </a:schemeClr>
                </a:solidFill>
              </a:defRPr>
            </a:lvl1pPr>
            <a:lvl2pPr marL="2508062" indent="0">
              <a:buNone/>
              <a:defRPr sz="9900">
                <a:solidFill>
                  <a:schemeClr val="tx1">
                    <a:tint val="75000"/>
                  </a:schemeClr>
                </a:solidFill>
              </a:defRPr>
            </a:lvl2pPr>
            <a:lvl3pPr marL="5016124" indent="0">
              <a:buNone/>
              <a:defRPr sz="8800">
                <a:solidFill>
                  <a:schemeClr val="tx1">
                    <a:tint val="75000"/>
                  </a:schemeClr>
                </a:solidFill>
              </a:defRPr>
            </a:lvl3pPr>
            <a:lvl4pPr marL="7524186" indent="0">
              <a:buNone/>
              <a:defRPr sz="7700">
                <a:solidFill>
                  <a:schemeClr val="tx1">
                    <a:tint val="75000"/>
                  </a:schemeClr>
                </a:solidFill>
              </a:defRPr>
            </a:lvl4pPr>
            <a:lvl5pPr marL="10032248" indent="0">
              <a:buNone/>
              <a:defRPr sz="7700">
                <a:solidFill>
                  <a:schemeClr val="tx1">
                    <a:tint val="75000"/>
                  </a:schemeClr>
                </a:solidFill>
              </a:defRPr>
            </a:lvl5pPr>
            <a:lvl6pPr marL="12540310" indent="0">
              <a:buNone/>
              <a:defRPr sz="7700">
                <a:solidFill>
                  <a:schemeClr val="tx1">
                    <a:tint val="75000"/>
                  </a:schemeClr>
                </a:solidFill>
              </a:defRPr>
            </a:lvl6pPr>
            <a:lvl7pPr marL="15048372" indent="0">
              <a:buNone/>
              <a:defRPr sz="7700">
                <a:solidFill>
                  <a:schemeClr val="tx1">
                    <a:tint val="75000"/>
                  </a:schemeClr>
                </a:solidFill>
              </a:defRPr>
            </a:lvl7pPr>
            <a:lvl8pPr marL="17556434" indent="0">
              <a:buNone/>
              <a:defRPr sz="7700">
                <a:solidFill>
                  <a:schemeClr val="tx1">
                    <a:tint val="75000"/>
                  </a:schemeClr>
                </a:solidFill>
              </a:defRPr>
            </a:lvl8pPr>
            <a:lvl9pPr marL="20064496" indent="0">
              <a:buNone/>
              <a:defRPr sz="7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1EF6D1-AAD4-4411-8279-BDC35EE42DDF}" type="datetimeFigureOut">
              <a:rPr lang="en-US" smtClean="0"/>
              <a:t>3/30/2012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B5CA2-8DC7-4CB0-AD7E-09617A0BA636}" type="slidenum">
              <a:rPr lang="en-US" smtClean="0"/>
              <a:t>‹#›</a:t>
            </a:fld>
            <a:endParaRPr lang="en-US"/>
          </a:p>
        </p:txBody>
      </p:sp>
    </p:spTree>
    <p:extLst>
      <p:ext uri="{BB962C8B-B14F-4D97-AF65-F5344CB8AC3E}">
        <p14:creationId xmlns:p14="http://schemas.microsoft.com/office/powerpoint/2010/main" val="729537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10241283"/>
            <a:ext cx="19385280" cy="28966163"/>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10241283"/>
            <a:ext cx="19385280" cy="28966163"/>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1EF6D1-AAD4-4411-8279-BDC35EE42DDF}" type="datetimeFigureOut">
              <a:rPr lang="en-US" smtClean="0"/>
              <a:t>3/30/2012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B5CA2-8DC7-4CB0-AD7E-09617A0BA636}" type="slidenum">
              <a:rPr lang="en-US" smtClean="0"/>
              <a:t>‹#›</a:t>
            </a:fld>
            <a:endParaRPr lang="en-US"/>
          </a:p>
        </p:txBody>
      </p:sp>
    </p:spTree>
    <p:extLst>
      <p:ext uri="{BB962C8B-B14F-4D97-AF65-F5344CB8AC3E}">
        <p14:creationId xmlns:p14="http://schemas.microsoft.com/office/powerpoint/2010/main" val="3484147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9824723"/>
            <a:ext cx="19392902" cy="4094477"/>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smtClean="0"/>
              <a:t>Click to edit Master text styles</a:t>
            </a:r>
          </a:p>
        </p:txBody>
      </p:sp>
      <p:sp>
        <p:nvSpPr>
          <p:cNvPr id="4" name="Content Placeholder 3"/>
          <p:cNvSpPr>
            <a:spLocks noGrp="1"/>
          </p:cNvSpPr>
          <p:nvPr>
            <p:ph sz="half" idx="2"/>
          </p:nvPr>
        </p:nvSpPr>
        <p:spPr>
          <a:xfrm>
            <a:off x="2194560" y="13919200"/>
            <a:ext cx="19392902" cy="25288243"/>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9824723"/>
            <a:ext cx="19400520" cy="4094477"/>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smtClean="0"/>
              <a:t>Click to edit Master text styles</a:t>
            </a:r>
          </a:p>
        </p:txBody>
      </p:sp>
      <p:sp>
        <p:nvSpPr>
          <p:cNvPr id="6" name="Content Placeholder 5"/>
          <p:cNvSpPr>
            <a:spLocks noGrp="1"/>
          </p:cNvSpPr>
          <p:nvPr>
            <p:ph sz="quarter" idx="4"/>
          </p:nvPr>
        </p:nvSpPr>
        <p:spPr>
          <a:xfrm>
            <a:off x="22296122" y="13919200"/>
            <a:ext cx="19400520" cy="25288243"/>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1EF6D1-AAD4-4411-8279-BDC35EE42DDF}" type="datetimeFigureOut">
              <a:rPr lang="en-US" smtClean="0"/>
              <a:t>3/30/2012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9B5CA2-8DC7-4CB0-AD7E-09617A0BA636}" type="slidenum">
              <a:rPr lang="en-US" smtClean="0"/>
              <a:t>‹#›</a:t>
            </a:fld>
            <a:endParaRPr lang="en-US"/>
          </a:p>
        </p:txBody>
      </p:sp>
    </p:spTree>
    <p:extLst>
      <p:ext uri="{BB962C8B-B14F-4D97-AF65-F5344CB8AC3E}">
        <p14:creationId xmlns:p14="http://schemas.microsoft.com/office/powerpoint/2010/main" val="1723519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1EF6D1-AAD4-4411-8279-BDC35EE42DDF}" type="datetimeFigureOut">
              <a:rPr lang="en-US" smtClean="0"/>
              <a:t>3/30/2012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9B5CA2-8DC7-4CB0-AD7E-09617A0BA636}" type="slidenum">
              <a:rPr lang="en-US" smtClean="0"/>
              <a:t>‹#›</a:t>
            </a:fld>
            <a:endParaRPr lang="en-US"/>
          </a:p>
        </p:txBody>
      </p:sp>
    </p:spTree>
    <p:extLst>
      <p:ext uri="{BB962C8B-B14F-4D97-AF65-F5344CB8AC3E}">
        <p14:creationId xmlns:p14="http://schemas.microsoft.com/office/powerpoint/2010/main" val="299734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1EF6D1-AAD4-4411-8279-BDC35EE42DDF}" type="datetimeFigureOut">
              <a:rPr lang="en-US" smtClean="0"/>
              <a:t>3/30/2012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9B5CA2-8DC7-4CB0-AD7E-09617A0BA636}" type="slidenum">
              <a:rPr lang="en-US" smtClean="0"/>
              <a:t>‹#›</a:t>
            </a:fld>
            <a:endParaRPr lang="en-US"/>
          </a:p>
        </p:txBody>
      </p:sp>
    </p:spTree>
    <p:extLst>
      <p:ext uri="{BB962C8B-B14F-4D97-AF65-F5344CB8AC3E}">
        <p14:creationId xmlns:p14="http://schemas.microsoft.com/office/powerpoint/2010/main" val="973602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747520"/>
            <a:ext cx="14439902" cy="7437120"/>
          </a:xfrm>
        </p:spPr>
        <p:txBody>
          <a:bodyPr anchor="b"/>
          <a:lstStyle>
            <a:lvl1pPr algn="l">
              <a:defRPr sz="11000" b="1"/>
            </a:lvl1pPr>
          </a:lstStyle>
          <a:p>
            <a:r>
              <a:rPr lang="en-US" smtClean="0"/>
              <a:t>Click to edit Master title style</a:t>
            </a:r>
            <a:endParaRPr lang="en-US"/>
          </a:p>
        </p:txBody>
      </p:sp>
      <p:sp>
        <p:nvSpPr>
          <p:cNvPr id="3" name="Content Placeholder 2"/>
          <p:cNvSpPr>
            <a:spLocks noGrp="1"/>
          </p:cNvSpPr>
          <p:nvPr>
            <p:ph idx="1"/>
          </p:nvPr>
        </p:nvSpPr>
        <p:spPr>
          <a:xfrm>
            <a:off x="17160240" y="1747523"/>
            <a:ext cx="24536400" cy="37459923"/>
          </a:xfrm>
        </p:spPr>
        <p:txBody>
          <a:bodyPr/>
          <a:lstStyle>
            <a:lvl1pPr>
              <a:defRPr sz="17600"/>
            </a:lvl1pPr>
            <a:lvl2pPr>
              <a:defRPr sz="15400"/>
            </a:lvl2pPr>
            <a:lvl3pPr>
              <a:defRPr sz="13200"/>
            </a:lvl3pPr>
            <a:lvl4pPr>
              <a:defRPr sz="11000"/>
            </a:lvl4pPr>
            <a:lvl5pPr>
              <a:defRPr sz="11000"/>
            </a:lvl5pPr>
            <a:lvl6pPr>
              <a:defRPr sz="11000"/>
            </a:lvl6pPr>
            <a:lvl7pPr>
              <a:defRPr sz="11000"/>
            </a:lvl7pPr>
            <a:lvl8pPr>
              <a:defRPr sz="11000"/>
            </a:lvl8pPr>
            <a:lvl9pPr>
              <a:defRPr sz="1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9184643"/>
            <a:ext cx="14439902" cy="30022803"/>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1EF6D1-AAD4-4411-8279-BDC35EE42DDF}" type="datetimeFigureOut">
              <a:rPr lang="en-US" smtClean="0"/>
              <a:t>3/30/2012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B5CA2-8DC7-4CB0-AD7E-09617A0BA636}" type="slidenum">
              <a:rPr lang="en-US" smtClean="0"/>
              <a:t>‹#›</a:t>
            </a:fld>
            <a:endParaRPr lang="en-US"/>
          </a:p>
        </p:txBody>
      </p:sp>
    </p:spTree>
    <p:extLst>
      <p:ext uri="{BB962C8B-B14F-4D97-AF65-F5344CB8AC3E}">
        <p14:creationId xmlns:p14="http://schemas.microsoft.com/office/powerpoint/2010/main" val="1745318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30723840"/>
            <a:ext cx="26334720" cy="3627123"/>
          </a:xfrm>
        </p:spPr>
        <p:txBody>
          <a:bodyPr anchor="b"/>
          <a:lstStyle>
            <a:lvl1pPr algn="l">
              <a:defRPr sz="11000" b="1"/>
            </a:lvl1pPr>
          </a:lstStyle>
          <a:p>
            <a:r>
              <a:rPr lang="en-US" smtClean="0"/>
              <a:t>Click to edit Master title style</a:t>
            </a:r>
            <a:endParaRPr lang="en-US"/>
          </a:p>
        </p:txBody>
      </p:sp>
      <p:sp>
        <p:nvSpPr>
          <p:cNvPr id="3" name="Picture Placeholder 2"/>
          <p:cNvSpPr>
            <a:spLocks noGrp="1"/>
          </p:cNvSpPr>
          <p:nvPr>
            <p:ph type="pic" idx="1"/>
          </p:nvPr>
        </p:nvSpPr>
        <p:spPr>
          <a:xfrm>
            <a:off x="8602982" y="3921760"/>
            <a:ext cx="26334720" cy="26334720"/>
          </a:xfrm>
        </p:spPr>
        <p:txBody>
          <a:bodyPr/>
          <a:lstStyle>
            <a:lvl1pPr marL="0" indent="0">
              <a:buNone/>
              <a:defRPr sz="17600"/>
            </a:lvl1pPr>
            <a:lvl2pPr marL="2508062" indent="0">
              <a:buNone/>
              <a:defRPr sz="15400"/>
            </a:lvl2pPr>
            <a:lvl3pPr marL="5016124" indent="0">
              <a:buNone/>
              <a:defRPr sz="13200"/>
            </a:lvl3pPr>
            <a:lvl4pPr marL="7524186" indent="0">
              <a:buNone/>
              <a:defRPr sz="11000"/>
            </a:lvl4pPr>
            <a:lvl5pPr marL="10032248" indent="0">
              <a:buNone/>
              <a:defRPr sz="11000"/>
            </a:lvl5pPr>
            <a:lvl6pPr marL="12540310" indent="0">
              <a:buNone/>
              <a:defRPr sz="11000"/>
            </a:lvl6pPr>
            <a:lvl7pPr marL="15048372" indent="0">
              <a:buNone/>
              <a:defRPr sz="11000"/>
            </a:lvl7pPr>
            <a:lvl8pPr marL="17556434" indent="0">
              <a:buNone/>
              <a:defRPr sz="11000"/>
            </a:lvl8pPr>
            <a:lvl9pPr marL="20064496" indent="0">
              <a:buNone/>
              <a:defRPr sz="11000"/>
            </a:lvl9pPr>
          </a:lstStyle>
          <a:p>
            <a:endParaRPr lang="en-US"/>
          </a:p>
        </p:txBody>
      </p:sp>
      <p:sp>
        <p:nvSpPr>
          <p:cNvPr id="4" name="Text Placeholder 3"/>
          <p:cNvSpPr>
            <a:spLocks noGrp="1"/>
          </p:cNvSpPr>
          <p:nvPr>
            <p:ph type="body" sz="half" idx="2"/>
          </p:nvPr>
        </p:nvSpPr>
        <p:spPr>
          <a:xfrm>
            <a:off x="8602982" y="34350963"/>
            <a:ext cx="26334720" cy="5151117"/>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1EF6D1-AAD4-4411-8279-BDC35EE42DDF}" type="datetimeFigureOut">
              <a:rPr lang="en-US" smtClean="0"/>
              <a:t>3/30/2012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B5CA2-8DC7-4CB0-AD7E-09617A0BA636}" type="slidenum">
              <a:rPr lang="en-US" smtClean="0"/>
              <a:t>‹#›</a:t>
            </a:fld>
            <a:endParaRPr lang="en-US"/>
          </a:p>
        </p:txBody>
      </p:sp>
    </p:spTree>
    <p:extLst>
      <p:ext uri="{BB962C8B-B14F-4D97-AF65-F5344CB8AC3E}">
        <p14:creationId xmlns:p14="http://schemas.microsoft.com/office/powerpoint/2010/main" val="375869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757683"/>
            <a:ext cx="39502080" cy="7315200"/>
          </a:xfrm>
          <a:prstGeom prst="rect">
            <a:avLst/>
          </a:prstGeom>
        </p:spPr>
        <p:txBody>
          <a:bodyPr vert="horz" lIns="501612" tIns="250806" rIns="501612" bIns="25080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10241283"/>
            <a:ext cx="39502080" cy="28966163"/>
          </a:xfrm>
          <a:prstGeom prst="rect">
            <a:avLst/>
          </a:prstGeom>
        </p:spPr>
        <p:txBody>
          <a:bodyPr vert="horz" lIns="501612" tIns="250806" rIns="501612" bIns="2508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40680643"/>
            <a:ext cx="10241280" cy="2336800"/>
          </a:xfrm>
          <a:prstGeom prst="rect">
            <a:avLst/>
          </a:prstGeom>
        </p:spPr>
        <p:txBody>
          <a:bodyPr vert="horz" lIns="501612" tIns="250806" rIns="501612" bIns="250806" rtlCol="0" anchor="ctr"/>
          <a:lstStyle>
            <a:lvl1pPr algn="l">
              <a:defRPr sz="6600">
                <a:solidFill>
                  <a:schemeClr val="tx1">
                    <a:tint val="75000"/>
                  </a:schemeClr>
                </a:solidFill>
              </a:defRPr>
            </a:lvl1pPr>
          </a:lstStyle>
          <a:p>
            <a:fld id="{301EF6D1-AAD4-4411-8279-BDC35EE42DDF}" type="datetimeFigureOut">
              <a:rPr lang="en-US" smtClean="0"/>
              <a:t>3/30/2012</a:t>
            </a:fld>
            <a:endParaRPr lang="en-US"/>
          </a:p>
        </p:txBody>
      </p:sp>
      <p:sp>
        <p:nvSpPr>
          <p:cNvPr id="5" name="Footer Placeholder 4"/>
          <p:cNvSpPr>
            <a:spLocks noGrp="1"/>
          </p:cNvSpPr>
          <p:nvPr>
            <p:ph type="ftr" sz="quarter" idx="3"/>
          </p:nvPr>
        </p:nvSpPr>
        <p:spPr>
          <a:xfrm>
            <a:off x="14996160" y="40680643"/>
            <a:ext cx="13898880" cy="2336800"/>
          </a:xfrm>
          <a:prstGeom prst="rect">
            <a:avLst/>
          </a:prstGeom>
        </p:spPr>
        <p:txBody>
          <a:bodyPr vert="horz" lIns="501612" tIns="250806" rIns="501612" bIns="250806" rtlCol="0" anchor="ctr"/>
          <a:lstStyle>
            <a:lvl1pPr algn="ctr">
              <a:defRPr sz="6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40680643"/>
            <a:ext cx="10241280" cy="2336800"/>
          </a:xfrm>
          <a:prstGeom prst="rect">
            <a:avLst/>
          </a:prstGeom>
        </p:spPr>
        <p:txBody>
          <a:bodyPr vert="horz" lIns="501612" tIns="250806" rIns="501612" bIns="250806" rtlCol="0" anchor="ctr"/>
          <a:lstStyle>
            <a:lvl1pPr algn="r">
              <a:defRPr sz="6600">
                <a:solidFill>
                  <a:schemeClr val="tx1">
                    <a:tint val="75000"/>
                  </a:schemeClr>
                </a:solidFill>
              </a:defRPr>
            </a:lvl1pPr>
          </a:lstStyle>
          <a:p>
            <a:fld id="{F29B5CA2-8DC7-4CB0-AD7E-09617A0BA636}" type="slidenum">
              <a:rPr lang="en-US" smtClean="0"/>
              <a:t>‹#›</a:t>
            </a:fld>
            <a:endParaRPr lang="en-US"/>
          </a:p>
        </p:txBody>
      </p:sp>
    </p:spTree>
    <p:extLst>
      <p:ext uri="{BB962C8B-B14F-4D97-AF65-F5344CB8AC3E}">
        <p14:creationId xmlns:p14="http://schemas.microsoft.com/office/powerpoint/2010/main" val="646019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016124" rtl="0" eaLnBrk="1" latinLnBrk="0" hangingPunct="1">
        <a:spcBef>
          <a:spcPct val="0"/>
        </a:spcBef>
        <a:buNone/>
        <a:defRPr sz="24100" kern="1200">
          <a:solidFill>
            <a:schemeClr val="tx1"/>
          </a:solidFill>
          <a:latin typeface="+mj-lt"/>
          <a:ea typeface="+mj-ea"/>
          <a:cs typeface="+mj-cs"/>
        </a:defRPr>
      </a:lvl1pPr>
    </p:titleStyle>
    <p:bodyStyle>
      <a:lvl1pPr marL="1881047" indent="-1881047" algn="l" defTabSz="5016124" rtl="0" eaLnBrk="1" latinLnBrk="0" hangingPunct="1">
        <a:spcBef>
          <a:spcPct val="20000"/>
        </a:spcBef>
        <a:buFont typeface="Arial" pitchFamily="34" charset="0"/>
        <a:buChar char="•"/>
        <a:defRPr sz="17600" kern="1200">
          <a:solidFill>
            <a:schemeClr val="tx1"/>
          </a:solidFill>
          <a:latin typeface="+mn-lt"/>
          <a:ea typeface="+mn-ea"/>
          <a:cs typeface="+mn-cs"/>
        </a:defRPr>
      </a:lvl1pPr>
      <a:lvl2pPr marL="4075601" indent="-1567539" algn="l" defTabSz="5016124" rtl="0" eaLnBrk="1" latinLnBrk="0" hangingPunct="1">
        <a:spcBef>
          <a:spcPct val="20000"/>
        </a:spcBef>
        <a:buFont typeface="Arial" pitchFamily="34" charset="0"/>
        <a:buChar char="–"/>
        <a:defRPr sz="15400" kern="1200">
          <a:solidFill>
            <a:schemeClr val="tx1"/>
          </a:solidFill>
          <a:latin typeface="+mn-lt"/>
          <a:ea typeface="+mn-ea"/>
          <a:cs typeface="+mn-cs"/>
        </a:defRPr>
      </a:lvl2pPr>
      <a:lvl3pPr marL="6270155" indent="-1254031" algn="l" defTabSz="5016124" rtl="0" eaLnBrk="1" latinLnBrk="0" hangingPunct="1">
        <a:spcBef>
          <a:spcPct val="20000"/>
        </a:spcBef>
        <a:buFont typeface="Arial" pitchFamily="34" charset="0"/>
        <a:buChar char="•"/>
        <a:defRPr sz="13200" kern="1200">
          <a:solidFill>
            <a:schemeClr val="tx1"/>
          </a:solidFill>
          <a:latin typeface="+mn-lt"/>
          <a:ea typeface="+mn-ea"/>
          <a:cs typeface="+mn-cs"/>
        </a:defRPr>
      </a:lvl3pPr>
      <a:lvl4pPr marL="8778217"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4pPr>
      <a:lvl5pPr marL="11286279"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5pPr>
      <a:lvl6pPr marL="13794341"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2403"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10465"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8527"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6124" rtl="0" eaLnBrk="1" latinLnBrk="0" hangingPunct="1">
        <a:defRPr sz="9900" kern="1200">
          <a:solidFill>
            <a:schemeClr val="tx1"/>
          </a:solidFill>
          <a:latin typeface="+mn-lt"/>
          <a:ea typeface="+mn-ea"/>
          <a:cs typeface="+mn-cs"/>
        </a:defRPr>
      </a:lvl1pPr>
      <a:lvl2pPr marL="2508062" algn="l" defTabSz="5016124" rtl="0" eaLnBrk="1" latinLnBrk="0" hangingPunct="1">
        <a:defRPr sz="9900" kern="1200">
          <a:solidFill>
            <a:schemeClr val="tx1"/>
          </a:solidFill>
          <a:latin typeface="+mn-lt"/>
          <a:ea typeface="+mn-ea"/>
          <a:cs typeface="+mn-cs"/>
        </a:defRPr>
      </a:lvl2pPr>
      <a:lvl3pPr marL="5016124" algn="l" defTabSz="5016124" rtl="0" eaLnBrk="1" latinLnBrk="0" hangingPunct="1">
        <a:defRPr sz="9900" kern="1200">
          <a:solidFill>
            <a:schemeClr val="tx1"/>
          </a:solidFill>
          <a:latin typeface="+mn-lt"/>
          <a:ea typeface="+mn-ea"/>
          <a:cs typeface="+mn-cs"/>
        </a:defRPr>
      </a:lvl3pPr>
      <a:lvl4pPr marL="7524186" algn="l" defTabSz="5016124" rtl="0" eaLnBrk="1" latinLnBrk="0" hangingPunct="1">
        <a:defRPr sz="9900" kern="1200">
          <a:solidFill>
            <a:schemeClr val="tx1"/>
          </a:solidFill>
          <a:latin typeface="+mn-lt"/>
          <a:ea typeface="+mn-ea"/>
          <a:cs typeface="+mn-cs"/>
        </a:defRPr>
      </a:lvl4pPr>
      <a:lvl5pPr marL="10032248" algn="l" defTabSz="5016124" rtl="0" eaLnBrk="1" latinLnBrk="0" hangingPunct="1">
        <a:defRPr sz="9900" kern="1200">
          <a:solidFill>
            <a:schemeClr val="tx1"/>
          </a:solidFill>
          <a:latin typeface="+mn-lt"/>
          <a:ea typeface="+mn-ea"/>
          <a:cs typeface="+mn-cs"/>
        </a:defRPr>
      </a:lvl5pPr>
      <a:lvl6pPr marL="12540310" algn="l" defTabSz="5016124" rtl="0" eaLnBrk="1" latinLnBrk="0" hangingPunct="1">
        <a:defRPr sz="9900" kern="1200">
          <a:solidFill>
            <a:schemeClr val="tx1"/>
          </a:solidFill>
          <a:latin typeface="+mn-lt"/>
          <a:ea typeface="+mn-ea"/>
          <a:cs typeface="+mn-cs"/>
        </a:defRPr>
      </a:lvl6pPr>
      <a:lvl7pPr marL="15048372" algn="l" defTabSz="5016124" rtl="0" eaLnBrk="1" latinLnBrk="0" hangingPunct="1">
        <a:defRPr sz="9900" kern="1200">
          <a:solidFill>
            <a:schemeClr val="tx1"/>
          </a:solidFill>
          <a:latin typeface="+mn-lt"/>
          <a:ea typeface="+mn-ea"/>
          <a:cs typeface="+mn-cs"/>
        </a:defRPr>
      </a:lvl7pPr>
      <a:lvl8pPr marL="17556434" algn="l" defTabSz="5016124" rtl="0" eaLnBrk="1" latinLnBrk="0" hangingPunct="1">
        <a:defRPr sz="9900" kern="1200">
          <a:solidFill>
            <a:schemeClr val="tx1"/>
          </a:solidFill>
          <a:latin typeface="+mn-lt"/>
          <a:ea typeface="+mn-ea"/>
          <a:cs typeface="+mn-cs"/>
        </a:defRPr>
      </a:lvl8pPr>
      <a:lvl9pPr marL="20064496" algn="l" defTabSz="5016124" rtl="0" eaLnBrk="1" latinLnBrk="0" hangingPunct="1">
        <a:defRPr sz="9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jpe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jpeg"/><Relationship Id="rId33" Type="http://schemas.openxmlformats.org/officeDocument/2006/relationships/image" Target="../media/image32.png"/><Relationship Id="rId38" Type="http://schemas.openxmlformats.org/officeDocument/2006/relationships/image" Target="../media/image37.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gif"/><Relationship Id="rId11" Type="http://schemas.openxmlformats.org/officeDocument/2006/relationships/image" Target="../media/image10.jpe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5" Type="http://schemas.openxmlformats.org/officeDocument/2006/relationships/image" Target="../media/image4.jpeg"/><Relationship Id="rId15" Type="http://schemas.openxmlformats.org/officeDocument/2006/relationships/image" Target="../media/image14.png"/><Relationship Id="rId23" Type="http://schemas.openxmlformats.org/officeDocument/2006/relationships/image" Target="../media/image22.jpeg"/><Relationship Id="rId28" Type="http://schemas.openxmlformats.org/officeDocument/2006/relationships/image" Target="../media/image27.jpeg"/><Relationship Id="rId36" Type="http://schemas.openxmlformats.org/officeDocument/2006/relationships/image" Target="../media/image35.png"/><Relationship Id="rId10" Type="http://schemas.openxmlformats.org/officeDocument/2006/relationships/image" Target="../media/image9.jpeg"/><Relationship Id="rId19" Type="http://schemas.openxmlformats.org/officeDocument/2006/relationships/image" Target="../media/image18.png"/><Relationship Id="rId31" Type="http://schemas.openxmlformats.org/officeDocument/2006/relationships/image" Target="../media/image30.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jpeg"/><Relationship Id="rId30" Type="http://schemas.openxmlformats.org/officeDocument/2006/relationships/image" Target="../media/image29.jpe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914400"/>
            <a:ext cx="42062400" cy="42062400"/>
          </a:xfrm>
          <a:prstGeom prst="rect">
            <a:avLst/>
          </a:prstGeom>
          <a:noFill/>
          <a:ln w="152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a:spLocks noChangeArrowheads="1"/>
          </p:cNvSpPr>
          <p:nvPr/>
        </p:nvSpPr>
        <p:spPr bwMode="auto">
          <a:xfrm>
            <a:off x="17754600" y="31699200"/>
            <a:ext cx="24801420" cy="8458200"/>
          </a:xfrm>
          <a:prstGeom prst="rect">
            <a:avLst/>
          </a:prstGeom>
          <a:noFill/>
          <a:ln w="76200">
            <a:solidFill>
              <a:schemeClr val="tx2">
                <a:lumMod val="75000"/>
              </a:schemeClr>
            </a:solidFill>
            <a:miter lim="800000"/>
            <a:headEnd/>
            <a:tailEnd/>
          </a:ln>
        </p:spPr>
        <p:txBody>
          <a:bodyPr wrap="none" anchor="ct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pPr eaLnBrk="0" hangingPunct="0"/>
            <a:endParaRPr lang="en-US"/>
          </a:p>
        </p:txBody>
      </p:sp>
      <p:sp>
        <p:nvSpPr>
          <p:cNvPr id="52" name="Rectangle 51"/>
          <p:cNvSpPr>
            <a:spLocks noChangeArrowheads="1"/>
          </p:cNvSpPr>
          <p:nvPr/>
        </p:nvSpPr>
        <p:spPr bwMode="auto">
          <a:xfrm>
            <a:off x="17754600" y="7086600"/>
            <a:ext cx="24801420" cy="24071881"/>
          </a:xfrm>
          <a:prstGeom prst="rect">
            <a:avLst/>
          </a:prstGeom>
          <a:noFill/>
          <a:ln w="76200">
            <a:solidFill>
              <a:schemeClr val="tx2">
                <a:lumMod val="75000"/>
              </a:schemeClr>
            </a:solidFill>
            <a:miter lim="800000"/>
            <a:headEnd/>
            <a:tailEnd/>
          </a:ln>
        </p:spPr>
        <p:txBody>
          <a:bodyPr wrap="none" anchor="ct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pPr eaLnBrk="0" hangingPunct="0"/>
            <a:endParaRPr lang="en-US"/>
          </a:p>
        </p:txBody>
      </p:sp>
      <p:sp>
        <p:nvSpPr>
          <p:cNvPr id="28" name="Rectangle 2169"/>
          <p:cNvSpPr>
            <a:spLocks noChangeArrowheads="1"/>
          </p:cNvSpPr>
          <p:nvPr/>
        </p:nvSpPr>
        <p:spPr bwMode="auto">
          <a:xfrm>
            <a:off x="1325880" y="24754689"/>
            <a:ext cx="16002000" cy="15402711"/>
          </a:xfrm>
          <a:prstGeom prst="rect">
            <a:avLst/>
          </a:prstGeom>
          <a:noFill/>
          <a:ln w="76200">
            <a:solidFill>
              <a:schemeClr val="tx2">
                <a:lumMod val="75000"/>
              </a:schemeClr>
            </a:solidFill>
            <a:miter lim="800000"/>
            <a:headEnd/>
            <a:tailEnd/>
          </a:ln>
        </p:spPr>
        <p:txBody>
          <a:bodyPr wrap="none" anchor="ctr"/>
          <a:lstStyle/>
          <a:p>
            <a:pPr eaLnBrk="0" hangingPunct="0"/>
            <a:endParaRPr lang="en-US"/>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9675" y="34499901"/>
            <a:ext cx="6249125" cy="443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6898601"/>
            <a:ext cx="14325600" cy="955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2584" y="22860000"/>
            <a:ext cx="4141470" cy="373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14400" y="914400"/>
            <a:ext cx="42062400" cy="5791200"/>
          </a:xfrm>
          <a:prstGeom prst="rect">
            <a:avLst/>
          </a:prstGeom>
          <a:noFill/>
          <a:ln w="152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60112" y="4343400"/>
            <a:ext cx="10478638" cy="1938992"/>
          </a:xfrm>
          <a:prstGeom prst="rect">
            <a:avLst/>
          </a:prstGeom>
          <a:noFill/>
        </p:spPr>
        <p:txBody>
          <a:bodyPr wrap="none" rtlCol="0">
            <a:spAutoFit/>
          </a:bodyPr>
          <a:lstStyle/>
          <a:p>
            <a:r>
              <a:rPr lang="en-US" sz="6000" dirty="0" smtClean="0">
                <a:solidFill>
                  <a:schemeClr val="tx2"/>
                </a:solidFill>
              </a:rPr>
              <a:t>Open-source </a:t>
            </a:r>
            <a:r>
              <a:rPr lang="en-US" sz="6000" dirty="0">
                <a:solidFill>
                  <a:schemeClr val="tx2"/>
                </a:solidFill>
              </a:rPr>
              <a:t>d</a:t>
            </a:r>
            <a:r>
              <a:rPr lang="en-US" sz="6000" dirty="0" smtClean="0">
                <a:solidFill>
                  <a:schemeClr val="tx2"/>
                </a:solidFill>
              </a:rPr>
              <a:t>evelopment at:</a:t>
            </a:r>
          </a:p>
          <a:p>
            <a:r>
              <a:rPr lang="en-US" sz="6000" dirty="0" smtClean="0">
                <a:solidFill>
                  <a:schemeClr val="tx2"/>
                </a:solidFill>
              </a:rPr>
              <a:t>http://hydroserver.codeplex.com</a:t>
            </a:r>
            <a:endParaRPr lang="en-US" sz="6000" dirty="0">
              <a:solidFill>
                <a:schemeClr val="tx2"/>
              </a:solidFill>
            </a:endParaRPr>
          </a:p>
        </p:txBody>
      </p:sp>
      <p:pic>
        <p:nvPicPr>
          <p:cNvPr id="8" name="Picture 9" descr="http://www.usu.edu/prm/identity/logos/vertical_wordmark_blu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04600" y="40802529"/>
            <a:ext cx="5599020" cy="17170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fish\Working\shared\logos\UWRL\waterdropusebackup.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03600" y="40309800"/>
            <a:ext cx="3329349" cy="24026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nsf4c"/>
          <p:cNvPicPr>
            <a:picLocks noChangeAspect="1" noChangeArrowheads="1"/>
          </p:cNvPicPr>
          <p:nvPr/>
        </p:nvPicPr>
        <p:blipFill>
          <a:blip r:embed="rId7"/>
          <a:srcRect/>
          <a:stretch>
            <a:fillRect/>
          </a:stretch>
        </p:blipFill>
        <p:spPr bwMode="auto">
          <a:xfrm>
            <a:off x="38709600" y="1295400"/>
            <a:ext cx="3848100" cy="3848100"/>
          </a:xfrm>
          <a:prstGeom prst="rect">
            <a:avLst/>
          </a:prstGeom>
          <a:noFill/>
          <a:ln w="9525">
            <a:noFill/>
            <a:miter lim="800000"/>
            <a:headEnd/>
            <a:tailEnd/>
          </a:ln>
        </p:spPr>
      </p:pic>
      <p:sp>
        <p:nvSpPr>
          <p:cNvPr id="11" name="Text Box 13"/>
          <p:cNvSpPr txBox="1">
            <a:spLocks noChangeArrowheads="1"/>
          </p:cNvSpPr>
          <p:nvPr/>
        </p:nvSpPr>
        <p:spPr bwMode="auto">
          <a:xfrm>
            <a:off x="36347400" y="5370493"/>
            <a:ext cx="6324600" cy="954107"/>
          </a:xfrm>
          <a:prstGeom prst="rect">
            <a:avLst/>
          </a:prstGeom>
          <a:noFill/>
          <a:ln w="9525" algn="ctr">
            <a:noFill/>
            <a:miter lim="800000"/>
            <a:headEnd/>
            <a:tailEnd/>
          </a:ln>
        </p:spPr>
        <p:txBody>
          <a:bodyPr wrap="square">
            <a:spAutoFit/>
          </a:bodyPr>
          <a:lstStyle/>
          <a:p>
            <a:pPr algn="r" defTabSz="4389438"/>
            <a:r>
              <a:rPr lang="en-US" sz="2800" dirty="0"/>
              <a:t>This work </a:t>
            </a:r>
            <a:r>
              <a:rPr lang="en-US" sz="2800" dirty="0" smtClean="0"/>
              <a:t>was </a:t>
            </a:r>
            <a:r>
              <a:rPr lang="en-US" sz="2800" dirty="0"/>
              <a:t>funded by </a:t>
            </a:r>
            <a:r>
              <a:rPr lang="en-US" sz="2800" dirty="0" smtClean="0"/>
              <a:t>National </a:t>
            </a:r>
            <a:r>
              <a:rPr lang="en-US" sz="2800" dirty="0"/>
              <a:t>Science </a:t>
            </a:r>
            <a:r>
              <a:rPr lang="en-US" sz="2800" dirty="0" smtClean="0"/>
              <a:t>Foundation Grant EAR 0622374</a:t>
            </a:r>
            <a:endParaRPr lang="en-US" sz="2800" dirty="0"/>
          </a:p>
        </p:txBody>
      </p:sp>
      <p:sp>
        <p:nvSpPr>
          <p:cNvPr id="12" name="Rectangle 2033"/>
          <p:cNvSpPr>
            <a:spLocks noChangeArrowheads="1"/>
          </p:cNvSpPr>
          <p:nvPr/>
        </p:nvSpPr>
        <p:spPr bwMode="auto">
          <a:xfrm>
            <a:off x="5486400" y="1180980"/>
            <a:ext cx="32918400" cy="3657600"/>
          </a:xfrm>
          <a:prstGeom prst="rect">
            <a:avLst/>
          </a:prstGeom>
          <a:noFill/>
          <a:ln w="9525">
            <a:noFill/>
            <a:miter lim="800000"/>
            <a:headEnd/>
            <a:tailEnd/>
          </a:ln>
          <a:effectLst/>
        </p:spPr>
        <p:txBody>
          <a:bodyPr lIns="154077" tIns="77040" rIns="154077" bIns="77040" anchor="ctr"/>
          <a:lstStyle/>
          <a:p>
            <a:pPr algn="ctr" defTabSz="1085850" eaLnBrk="0" hangingPunct="0"/>
            <a:r>
              <a:rPr lang="en-US" sz="11500" b="1" dirty="0" err="1" smtClean="0"/>
              <a:t>HydroServer</a:t>
            </a:r>
            <a:r>
              <a:rPr lang="en-US" sz="11500" b="1" dirty="0" smtClean="0"/>
              <a:t>: A Platform for Sharing Space-Time Hydrologic Datasets</a:t>
            </a:r>
            <a:endParaRPr lang="en-US" sz="8800" b="1" i="1" spc="1000" dirty="0">
              <a:solidFill>
                <a:schemeClr val="tx2"/>
              </a:solidFill>
              <a:latin typeface="+mj-lt"/>
            </a:endParaRPr>
          </a:p>
        </p:txBody>
      </p:sp>
      <p:sp>
        <p:nvSpPr>
          <p:cNvPr id="14" name="TextBox 13"/>
          <p:cNvSpPr txBox="1"/>
          <p:nvPr/>
        </p:nvSpPr>
        <p:spPr>
          <a:xfrm>
            <a:off x="5486400" y="4886742"/>
            <a:ext cx="32918400" cy="1569660"/>
          </a:xfrm>
          <a:prstGeom prst="rect">
            <a:avLst/>
          </a:prstGeom>
          <a:noFill/>
        </p:spPr>
        <p:txBody>
          <a:bodyPr wrap="square" rtlCol="0">
            <a:spAutoFit/>
          </a:bodyPr>
          <a:lstStyle/>
          <a:p>
            <a:pPr algn="ctr"/>
            <a:r>
              <a:rPr lang="en-US" sz="4800" dirty="0" smtClean="0"/>
              <a:t>Jeffery S. Horsburgh, David G. Tarboton, Stephanie Reeder</a:t>
            </a:r>
          </a:p>
          <a:p>
            <a:pPr algn="ctr"/>
            <a:r>
              <a:rPr lang="en-US" sz="4800" dirty="0" smtClean="0"/>
              <a:t>Utah Water Research Laboratory, Utah State University</a:t>
            </a:r>
            <a:endParaRPr lang="en-US" sz="4800" dirty="0"/>
          </a:p>
        </p:txBody>
      </p:sp>
      <p:grpSp>
        <p:nvGrpSpPr>
          <p:cNvPr id="17" name="Group 16"/>
          <p:cNvGrpSpPr/>
          <p:nvPr/>
        </p:nvGrpSpPr>
        <p:grpSpPr>
          <a:xfrm>
            <a:off x="1325880" y="40501668"/>
            <a:ext cx="16002000" cy="2138065"/>
            <a:chOff x="1219200" y="36800134"/>
            <a:chExt cx="15849600" cy="2138065"/>
          </a:xfrm>
          <a:solidFill>
            <a:schemeClr val="tx2"/>
          </a:solidFill>
        </p:grpSpPr>
        <p:sp>
          <p:nvSpPr>
            <p:cNvPr id="18" name="Rectangle 37"/>
            <p:cNvSpPr>
              <a:spLocks noChangeArrowheads="1"/>
            </p:cNvSpPr>
            <p:nvPr/>
          </p:nvSpPr>
          <p:spPr bwMode="auto">
            <a:xfrm>
              <a:off x="1219200" y="36800134"/>
              <a:ext cx="15849600" cy="2138065"/>
            </a:xfrm>
            <a:prstGeom prst="rect">
              <a:avLst/>
            </a:prstGeom>
            <a:solidFill>
              <a:schemeClr val="tx2">
                <a:lumMod val="75000"/>
              </a:schemeClr>
            </a:solidFill>
            <a:ln w="76200">
              <a:solidFill>
                <a:schemeClr val="tx2">
                  <a:lumMod val="75000"/>
                </a:schemeClr>
              </a:solidFill>
              <a:miter lim="800000"/>
              <a:headEnd/>
              <a:tailEnd/>
            </a:ln>
            <a:effectLst/>
          </p:spPr>
          <p:txBody>
            <a:bodyPr wrap="none" anchor="ctr"/>
            <a:lstStyle/>
            <a:p>
              <a:endParaRPr lang="en-US"/>
            </a:p>
          </p:txBody>
        </p:sp>
        <p:sp>
          <p:nvSpPr>
            <p:cNvPr id="20" name="Text Box 17"/>
            <p:cNvSpPr txBox="1">
              <a:spLocks noChangeAspect="1" noChangeArrowheads="1"/>
            </p:cNvSpPr>
            <p:nvPr/>
          </p:nvSpPr>
          <p:spPr bwMode="auto">
            <a:xfrm>
              <a:off x="1370149" y="37941766"/>
              <a:ext cx="6553925" cy="369332"/>
            </a:xfrm>
            <a:prstGeom prst="rect">
              <a:avLst/>
            </a:prstGeom>
            <a:noFill/>
            <a:ln w="9525">
              <a:noFill/>
              <a:miter lim="800000"/>
              <a:headEnd/>
              <a:tailEnd/>
            </a:ln>
          </p:spPr>
          <p:txBody>
            <a:bodyPr wrap="square">
              <a:spAutoFit/>
            </a:bodyPr>
            <a:lstStyle/>
            <a:p>
              <a:pPr defTabSz="4702175"/>
              <a:r>
                <a:rPr lang="en-US" sz="1800" b="1" dirty="0">
                  <a:solidFill>
                    <a:schemeClr val="bg1"/>
                  </a:solidFill>
                </a:rPr>
                <a:t>David G. Tarboton</a:t>
              </a:r>
              <a:r>
                <a:rPr lang="en-US" sz="1800" dirty="0">
                  <a:solidFill>
                    <a:schemeClr val="bg1"/>
                  </a:solidFill>
                </a:rPr>
                <a:t>, </a:t>
              </a:r>
              <a:r>
                <a:rPr lang="en-US" sz="1800" dirty="0" smtClean="0">
                  <a:solidFill>
                    <a:schemeClr val="bg1"/>
                  </a:solidFill>
                </a:rPr>
                <a:t>(</a:t>
              </a:r>
              <a:r>
                <a:rPr lang="en-US" sz="1800" dirty="0">
                  <a:solidFill>
                    <a:schemeClr val="bg1"/>
                  </a:solidFill>
                </a:rPr>
                <a:t>435) 797-3172, david.tarboton@usu.edu</a:t>
              </a:r>
            </a:p>
          </p:txBody>
        </p:sp>
        <p:sp>
          <p:nvSpPr>
            <p:cNvPr id="21" name="Text Box 18"/>
            <p:cNvSpPr txBox="1">
              <a:spLocks noChangeAspect="1" noChangeArrowheads="1"/>
            </p:cNvSpPr>
            <p:nvPr/>
          </p:nvSpPr>
          <p:spPr bwMode="auto">
            <a:xfrm>
              <a:off x="1390243" y="37522666"/>
              <a:ext cx="6033716" cy="369332"/>
            </a:xfrm>
            <a:prstGeom prst="rect">
              <a:avLst/>
            </a:prstGeom>
            <a:noFill/>
            <a:ln w="9525">
              <a:noFill/>
              <a:miter lim="800000"/>
              <a:headEnd/>
              <a:tailEnd/>
            </a:ln>
          </p:spPr>
          <p:txBody>
            <a:bodyPr wrap="square">
              <a:spAutoFit/>
            </a:bodyPr>
            <a:lstStyle/>
            <a:p>
              <a:pPr defTabSz="4702175"/>
              <a:r>
                <a:rPr lang="en-US" sz="1800" b="1" dirty="0">
                  <a:solidFill>
                    <a:schemeClr val="bg1"/>
                  </a:solidFill>
                </a:rPr>
                <a:t>Jeffery S. Horsburgh</a:t>
              </a:r>
              <a:r>
                <a:rPr lang="en-US" sz="1800" dirty="0">
                  <a:solidFill>
                    <a:schemeClr val="bg1"/>
                  </a:solidFill>
                </a:rPr>
                <a:t>, </a:t>
              </a:r>
              <a:r>
                <a:rPr lang="en-US" sz="1800" dirty="0" smtClean="0">
                  <a:solidFill>
                    <a:schemeClr val="bg1"/>
                  </a:solidFill>
                </a:rPr>
                <a:t>(435) 797-2946, jeff.horsburgh@usu.edu</a:t>
              </a:r>
              <a:endParaRPr lang="en-US" sz="1800" dirty="0">
                <a:solidFill>
                  <a:schemeClr val="bg1"/>
                </a:solidFill>
              </a:endParaRPr>
            </a:p>
          </p:txBody>
        </p:sp>
        <p:sp>
          <p:nvSpPr>
            <p:cNvPr id="22" name="Text Box 20"/>
            <p:cNvSpPr txBox="1">
              <a:spLocks noChangeAspect="1" noChangeArrowheads="1"/>
            </p:cNvSpPr>
            <p:nvPr/>
          </p:nvSpPr>
          <p:spPr bwMode="auto">
            <a:xfrm>
              <a:off x="6136156" y="36819185"/>
              <a:ext cx="5827244" cy="646331"/>
            </a:xfrm>
            <a:prstGeom prst="rect">
              <a:avLst/>
            </a:prstGeom>
            <a:noFill/>
            <a:ln w="9525">
              <a:noFill/>
              <a:miter lim="800000"/>
              <a:headEnd/>
              <a:tailEnd/>
            </a:ln>
          </p:spPr>
          <p:txBody>
            <a:bodyPr>
              <a:spAutoFit/>
            </a:bodyPr>
            <a:lstStyle/>
            <a:p>
              <a:pPr algn="ctr" defTabSz="4702175">
                <a:spcBef>
                  <a:spcPct val="50000"/>
                </a:spcBef>
              </a:pPr>
              <a:r>
                <a:rPr lang="en-US" sz="3600" b="1" dirty="0">
                  <a:solidFill>
                    <a:schemeClr val="bg1"/>
                  </a:solidFill>
                </a:rPr>
                <a:t>Contact Information</a:t>
              </a:r>
            </a:p>
          </p:txBody>
        </p:sp>
        <p:sp>
          <p:nvSpPr>
            <p:cNvPr id="23" name="Text Box 19"/>
            <p:cNvSpPr txBox="1">
              <a:spLocks noChangeAspect="1" noChangeArrowheads="1"/>
            </p:cNvSpPr>
            <p:nvPr/>
          </p:nvSpPr>
          <p:spPr bwMode="auto">
            <a:xfrm>
              <a:off x="1370149" y="38372534"/>
              <a:ext cx="6668226" cy="369332"/>
            </a:xfrm>
            <a:prstGeom prst="rect">
              <a:avLst/>
            </a:prstGeom>
            <a:noFill/>
            <a:ln w="9525">
              <a:noFill/>
              <a:miter lim="800000"/>
              <a:headEnd/>
              <a:tailEnd/>
            </a:ln>
          </p:spPr>
          <p:txBody>
            <a:bodyPr wrap="square">
              <a:spAutoFit/>
            </a:bodyPr>
            <a:lstStyle/>
            <a:p>
              <a:pPr defTabSz="4702175"/>
              <a:r>
                <a:rPr lang="en-US" sz="1800" b="1" dirty="0" smtClean="0">
                  <a:solidFill>
                    <a:schemeClr val="bg1"/>
                  </a:solidFill>
                </a:rPr>
                <a:t>Stephanie Reeder</a:t>
              </a:r>
              <a:r>
                <a:rPr lang="en-US" sz="1800" dirty="0" smtClean="0">
                  <a:solidFill>
                    <a:schemeClr val="bg1"/>
                  </a:solidFill>
                </a:rPr>
                <a:t>, (435) 797-7176, stephanie.reeder@usu.edu</a:t>
              </a:r>
              <a:endParaRPr lang="en-US" sz="1800" dirty="0">
                <a:solidFill>
                  <a:schemeClr val="bg1"/>
                </a:solidFill>
              </a:endParaRPr>
            </a:p>
          </p:txBody>
        </p:sp>
        <p:sp>
          <p:nvSpPr>
            <p:cNvPr id="24" name="TextBox 23"/>
            <p:cNvSpPr txBox="1"/>
            <p:nvPr/>
          </p:nvSpPr>
          <p:spPr>
            <a:xfrm>
              <a:off x="8495575" y="37433071"/>
              <a:ext cx="8497025" cy="1384995"/>
            </a:xfrm>
            <a:prstGeom prst="rect">
              <a:avLst/>
            </a:prstGeom>
            <a:noFill/>
            <a:ln>
              <a:noFill/>
            </a:ln>
          </p:spPr>
          <p:txBody>
            <a:bodyPr wrap="square" rtlCol="0">
              <a:spAutoFit/>
            </a:bodyPr>
            <a:lstStyle/>
            <a:p>
              <a:r>
                <a:rPr lang="en-US" sz="2800" dirty="0">
                  <a:solidFill>
                    <a:schemeClr val="bg1"/>
                  </a:solidFill>
                </a:rPr>
                <a:t>We invite input and feedback from the Hydrologic </a:t>
              </a:r>
              <a:r>
                <a:rPr lang="en-US" sz="2800" dirty="0" smtClean="0">
                  <a:solidFill>
                    <a:schemeClr val="bg1"/>
                  </a:solidFill>
                </a:rPr>
                <a:t>and Environmental Science </a:t>
              </a:r>
              <a:r>
                <a:rPr lang="en-US" sz="2800" dirty="0">
                  <a:solidFill>
                    <a:schemeClr val="bg1"/>
                  </a:solidFill>
                </a:rPr>
                <a:t>Community in meeting the specific needs for </a:t>
              </a:r>
              <a:r>
                <a:rPr lang="en-US" sz="2800" dirty="0" smtClean="0">
                  <a:solidFill>
                    <a:schemeClr val="bg1"/>
                  </a:solidFill>
                </a:rPr>
                <a:t>data management and sharing.  </a:t>
              </a:r>
              <a:endParaRPr lang="en-US" sz="2800" dirty="0">
                <a:solidFill>
                  <a:schemeClr val="bg1"/>
                </a:solidFill>
              </a:endParaRPr>
            </a:p>
          </p:txBody>
        </p:sp>
      </p:grpSp>
      <p:pic>
        <p:nvPicPr>
          <p:cNvPr id="25" name="Picture 2" descr="\\research-file\crwr\Projects\CUAHSI\Internal\Logos\logo_big.bmp"/>
          <p:cNvPicPr>
            <a:picLocks noChangeAspect="1" noChangeArrowheads="1"/>
          </p:cNvPicPr>
          <p:nvPr/>
        </p:nvPicPr>
        <p:blipFill rotWithShape="1">
          <a:blip r:embed="rId8"/>
          <a:srcRect l="8772" r="9861"/>
          <a:stretch/>
        </p:blipFill>
        <p:spPr bwMode="auto">
          <a:xfrm>
            <a:off x="1066800" y="1092951"/>
            <a:ext cx="3534103" cy="3326649"/>
          </a:xfrm>
          <a:prstGeom prst="rect">
            <a:avLst/>
          </a:prstGeom>
          <a:noFill/>
        </p:spPr>
      </p:pic>
      <p:pic>
        <p:nvPicPr>
          <p:cNvPr id="26"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11800" y="7391400"/>
            <a:ext cx="9982925" cy="217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fish.uwrl.usu.edu\Working\Documents\UCHIC\UCHICWordmark.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821400" y="40614600"/>
            <a:ext cx="4953000" cy="212271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447800" y="24765000"/>
            <a:ext cx="15112161" cy="2308324"/>
          </a:xfrm>
          <a:prstGeom prst="rect">
            <a:avLst/>
          </a:prstGeom>
          <a:noFill/>
        </p:spPr>
        <p:txBody>
          <a:bodyPr wrap="square" rtlCol="0">
            <a:spAutoFit/>
          </a:bodyPr>
          <a:lstStyle/>
          <a:p>
            <a:r>
              <a:rPr lang="en-US" sz="7200" b="1" dirty="0" smtClean="0"/>
              <a:t>CUAHSI HIS:  A Services Oriented </a:t>
            </a:r>
          </a:p>
          <a:p>
            <a:r>
              <a:rPr lang="en-US" sz="7200" b="1" dirty="0" smtClean="0"/>
              <a:t>Architecture for Hydrologic Data</a:t>
            </a:r>
            <a:endParaRPr lang="en-US" sz="7200" b="1" dirty="0"/>
          </a:p>
        </p:txBody>
      </p:sp>
      <p:sp>
        <p:nvSpPr>
          <p:cNvPr id="47" name="TextBox 46"/>
          <p:cNvSpPr txBox="1"/>
          <p:nvPr/>
        </p:nvSpPr>
        <p:spPr>
          <a:xfrm>
            <a:off x="1519832" y="36128504"/>
            <a:ext cx="15530325" cy="3724096"/>
          </a:xfrm>
          <a:prstGeom prst="rect">
            <a:avLst/>
          </a:prstGeom>
          <a:noFill/>
        </p:spPr>
        <p:txBody>
          <a:bodyPr wrap="square" rtlCol="0">
            <a:spAutoFit/>
          </a:bodyPr>
          <a:lstStyle/>
          <a:p>
            <a:r>
              <a:rPr lang="en-US" sz="4000" dirty="0" smtClean="0"/>
              <a:t>Three </a:t>
            </a:r>
            <a:r>
              <a:rPr lang="en-US" sz="4000" dirty="0"/>
              <a:t>categories of web services in the CUAHSI HIS </a:t>
            </a:r>
            <a:r>
              <a:rPr lang="en-US" sz="4000" dirty="0" smtClean="0"/>
              <a:t>architecture:</a:t>
            </a:r>
          </a:p>
          <a:p>
            <a:endParaRPr lang="en-US" sz="1600" dirty="0" smtClean="0"/>
          </a:p>
          <a:p>
            <a:pPr marL="914400" indent="-457200">
              <a:buFont typeface="Arial" pitchFamily="34" charset="0"/>
              <a:buChar char="•"/>
            </a:pPr>
            <a:r>
              <a:rPr lang="en-US" sz="3600" b="1" dirty="0" smtClean="0">
                <a:solidFill>
                  <a:schemeClr val="accent1">
                    <a:lumMod val="75000"/>
                  </a:schemeClr>
                </a:solidFill>
              </a:rPr>
              <a:t>Data </a:t>
            </a:r>
            <a:r>
              <a:rPr lang="en-US" sz="3600" b="1" dirty="0">
                <a:solidFill>
                  <a:schemeClr val="accent1">
                    <a:lumMod val="75000"/>
                  </a:schemeClr>
                </a:solidFill>
              </a:rPr>
              <a:t>Services </a:t>
            </a:r>
            <a:r>
              <a:rPr lang="en-US" sz="3600" dirty="0"/>
              <a:t>– which </a:t>
            </a:r>
            <a:r>
              <a:rPr lang="en-US" sz="3600" dirty="0" smtClean="0"/>
              <a:t>publish observational data</a:t>
            </a:r>
            <a:endParaRPr lang="en-US" sz="3600" dirty="0"/>
          </a:p>
          <a:p>
            <a:pPr marL="914400" indent="-457200">
              <a:buFont typeface="Arial" pitchFamily="34" charset="0"/>
              <a:buChar char="•"/>
            </a:pPr>
            <a:r>
              <a:rPr lang="en-US" sz="3600" b="1" dirty="0" smtClean="0">
                <a:solidFill>
                  <a:schemeClr val="accent1">
                    <a:lumMod val="75000"/>
                  </a:schemeClr>
                </a:solidFill>
              </a:rPr>
              <a:t>Metadata </a:t>
            </a:r>
            <a:r>
              <a:rPr lang="en-US" sz="3600" b="1" dirty="0">
                <a:solidFill>
                  <a:schemeClr val="accent1">
                    <a:lumMod val="75000"/>
                  </a:schemeClr>
                </a:solidFill>
              </a:rPr>
              <a:t>Services</a:t>
            </a:r>
            <a:r>
              <a:rPr lang="en-US" sz="3600" b="1" dirty="0"/>
              <a:t> </a:t>
            </a:r>
            <a:r>
              <a:rPr lang="en-US" sz="3600" dirty="0"/>
              <a:t>– which </a:t>
            </a:r>
            <a:r>
              <a:rPr lang="en-US" sz="3600" dirty="0" smtClean="0"/>
              <a:t>publish metadata </a:t>
            </a:r>
            <a:r>
              <a:rPr lang="en-US" sz="3600" dirty="0"/>
              <a:t>about specific collections or series of </a:t>
            </a:r>
            <a:r>
              <a:rPr lang="en-US" sz="3600" dirty="0" smtClean="0"/>
              <a:t>observational data</a:t>
            </a:r>
            <a:endParaRPr lang="en-US" sz="3600" dirty="0"/>
          </a:p>
          <a:p>
            <a:pPr marL="914400" indent="-457200">
              <a:buFont typeface="Arial" pitchFamily="34" charset="0"/>
              <a:buChar char="•"/>
            </a:pPr>
            <a:r>
              <a:rPr lang="en-US" sz="3600" b="1" dirty="0" smtClean="0">
                <a:solidFill>
                  <a:schemeClr val="accent1">
                    <a:lumMod val="75000"/>
                  </a:schemeClr>
                </a:solidFill>
              </a:rPr>
              <a:t>Catalog and Search </a:t>
            </a:r>
            <a:r>
              <a:rPr lang="en-US" sz="3600" b="1" dirty="0">
                <a:solidFill>
                  <a:schemeClr val="accent1">
                    <a:lumMod val="75000"/>
                  </a:schemeClr>
                </a:solidFill>
              </a:rPr>
              <a:t>Services</a:t>
            </a:r>
            <a:r>
              <a:rPr lang="en-US" sz="3600" dirty="0">
                <a:solidFill>
                  <a:schemeClr val="accent1">
                    <a:lumMod val="75000"/>
                  </a:schemeClr>
                </a:solidFill>
              </a:rPr>
              <a:t> </a:t>
            </a:r>
            <a:r>
              <a:rPr lang="en-US" sz="3600" dirty="0"/>
              <a:t>– which enable search, discovery, and selection of data and convey metadata required </a:t>
            </a:r>
            <a:r>
              <a:rPr lang="en-US" sz="3600" dirty="0" smtClean="0"/>
              <a:t>for accessing </a:t>
            </a:r>
            <a:r>
              <a:rPr lang="en-US" sz="3600" dirty="0"/>
              <a:t>data using data </a:t>
            </a:r>
            <a:r>
              <a:rPr lang="en-US" sz="3600" dirty="0" smtClean="0"/>
              <a:t>services</a:t>
            </a:r>
            <a:endParaRPr lang="en-US" sz="3600" dirty="0"/>
          </a:p>
        </p:txBody>
      </p:sp>
      <p:sp>
        <p:nvSpPr>
          <p:cNvPr id="48" name="Rectangle 2169"/>
          <p:cNvSpPr>
            <a:spLocks noChangeArrowheads="1"/>
          </p:cNvSpPr>
          <p:nvPr/>
        </p:nvSpPr>
        <p:spPr bwMode="auto">
          <a:xfrm>
            <a:off x="1325880" y="7086600"/>
            <a:ext cx="16002000" cy="9144000"/>
          </a:xfrm>
          <a:prstGeom prst="rect">
            <a:avLst/>
          </a:prstGeom>
          <a:noFill/>
          <a:ln w="76200">
            <a:solidFill>
              <a:schemeClr val="tx2">
                <a:lumMod val="75000"/>
              </a:schemeClr>
            </a:solidFill>
            <a:miter lim="800000"/>
            <a:headEnd/>
            <a:tailEnd/>
          </a:ln>
        </p:spPr>
        <p:txBody>
          <a:bodyPr wrap="none" anchor="ctr"/>
          <a:lstStyle/>
          <a:p>
            <a:pPr eaLnBrk="0" hangingPunct="0"/>
            <a:endParaRPr lang="en-US"/>
          </a:p>
        </p:txBody>
      </p:sp>
      <p:sp>
        <p:nvSpPr>
          <p:cNvPr id="50" name="TextBox 20"/>
          <p:cNvSpPr txBox="1"/>
          <p:nvPr/>
        </p:nvSpPr>
        <p:spPr>
          <a:xfrm>
            <a:off x="1416212" y="7162800"/>
            <a:ext cx="3384388" cy="1200329"/>
          </a:xfrm>
          <a:prstGeom prst="rect">
            <a:avLst/>
          </a:prstGeom>
          <a:noFill/>
        </p:spPr>
        <p:txBody>
          <a:bodyPr wrap="non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7200" b="1" dirty="0" smtClean="0"/>
              <a:t>Abstract</a:t>
            </a:r>
            <a:endParaRPr lang="en-US" sz="7200" b="1" dirty="0"/>
          </a:p>
        </p:txBody>
      </p:sp>
      <p:sp>
        <p:nvSpPr>
          <p:cNvPr id="51" name="TextBox 22"/>
          <p:cNvSpPr txBox="1"/>
          <p:nvPr/>
        </p:nvSpPr>
        <p:spPr>
          <a:xfrm>
            <a:off x="1600200" y="8252142"/>
            <a:ext cx="15468600" cy="6073458"/>
          </a:xfrm>
          <a:prstGeom prst="rect">
            <a:avLst/>
          </a:prstGeom>
          <a:noFill/>
        </p:spPr>
        <p:txBody>
          <a:bodyPr wrap="squar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pPr algn="just">
              <a:spcAft>
                <a:spcPts val="2400"/>
              </a:spcAft>
            </a:pPr>
            <a:r>
              <a:rPr lang="en-US" sz="3200" dirty="0" smtClean="0"/>
              <a:t>Researchers at agencies and universities have been collecting water resources datasets in experimental watersheds and research sites in the United States and elsewhere. Integration of data from these sites may facilitate cross-site comparisons and large scale studies that synthesize information from diverse settings, making the synthesis as a whole greater than the sum of its parts. </a:t>
            </a:r>
            <a:endParaRPr lang="en-US" sz="3200" dirty="0"/>
          </a:p>
          <a:p>
            <a:pPr algn="just">
              <a:spcAft>
                <a:spcPts val="2400"/>
              </a:spcAft>
            </a:pPr>
            <a:r>
              <a:rPr lang="en-US" sz="3200" dirty="0"/>
              <a:t>The Consortium of Universities for the Advancement of Hydrologic Science, Inc. (CUAHSI) has developed a Hydrologic Information System (HIS) that supports sharing of </a:t>
            </a:r>
            <a:r>
              <a:rPr lang="en-US" sz="3200" dirty="0" smtClean="0"/>
              <a:t>hydrologic </a:t>
            </a:r>
            <a:r>
              <a:rPr lang="en-US" sz="3200" dirty="0"/>
              <a:t>data through web services and tools for data discovery, access, and publication.  </a:t>
            </a:r>
            <a:endParaRPr lang="en-US" sz="3200" b="1" i="1" dirty="0"/>
          </a:p>
          <a:p>
            <a:pPr algn="just">
              <a:spcAft>
                <a:spcPts val="2400"/>
              </a:spcAft>
            </a:pPr>
            <a:r>
              <a:rPr lang="en-US" sz="3200" b="1" i="1" dirty="0" err="1" smtClean="0"/>
              <a:t>HydroServer</a:t>
            </a:r>
            <a:r>
              <a:rPr lang="en-US" sz="3200" b="1" i="1" dirty="0" smtClean="0"/>
              <a:t> </a:t>
            </a:r>
            <a:r>
              <a:rPr lang="en-US" sz="3200" b="1" i="1" dirty="0"/>
              <a:t>is a computer server that contains a collection of databases, web services, tools, and software applications that allow data producers to store, publish, and analyze space-time hydrologic datasets</a:t>
            </a:r>
            <a:r>
              <a:rPr lang="en-US" sz="3200" b="1" i="1" dirty="0" smtClean="0"/>
              <a:t>.</a:t>
            </a:r>
          </a:p>
        </p:txBody>
      </p:sp>
      <p:sp>
        <p:nvSpPr>
          <p:cNvPr id="54" name="TextBox 77"/>
          <p:cNvSpPr txBox="1"/>
          <p:nvPr/>
        </p:nvSpPr>
        <p:spPr>
          <a:xfrm>
            <a:off x="28651200" y="7553742"/>
            <a:ext cx="13600020" cy="2123658"/>
          </a:xfrm>
          <a:prstGeom prst="rect">
            <a:avLst/>
          </a:prstGeom>
          <a:noFill/>
        </p:spPr>
        <p:txBody>
          <a:bodyPr wrap="squar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6600" i="1" dirty="0" smtClean="0"/>
              <a:t>A standard software stack for sharing hydrologic data.  </a:t>
            </a:r>
            <a:endParaRPr lang="en-US" sz="6600" i="1" dirty="0"/>
          </a:p>
        </p:txBody>
      </p:sp>
      <p:pic>
        <p:nvPicPr>
          <p:cNvPr id="55" name="Picture 54" descr="ODM 1"/>
          <p:cNvPicPr>
            <a:picLocks noChangeAspect="1" noChangeArrowheads="1"/>
          </p:cNvPicPr>
          <p:nvPr/>
        </p:nvPicPr>
        <p:blipFill>
          <a:blip r:embed="rId11" cstate="print"/>
          <a:srcRect/>
          <a:stretch>
            <a:fillRect/>
          </a:stretch>
        </p:blipFill>
        <p:spPr bwMode="auto">
          <a:xfrm>
            <a:off x="17910450" y="10526760"/>
            <a:ext cx="7624433" cy="5322840"/>
          </a:xfrm>
          <a:prstGeom prst="rect">
            <a:avLst/>
          </a:prstGeom>
          <a:noFill/>
          <a:ln w="12700">
            <a:noFill/>
            <a:miter lim="800000"/>
            <a:headEnd/>
            <a:tailEnd/>
          </a:ln>
        </p:spPr>
      </p:pic>
      <p:sp>
        <p:nvSpPr>
          <p:cNvPr id="56" name="TextBox 150"/>
          <p:cNvSpPr txBox="1"/>
          <p:nvPr/>
        </p:nvSpPr>
        <p:spPr>
          <a:xfrm>
            <a:off x="26128436" y="10991195"/>
            <a:ext cx="4732564" cy="4401205"/>
          </a:xfrm>
          <a:prstGeom prst="rect">
            <a:avLst/>
          </a:prstGeom>
          <a:noFill/>
        </p:spPr>
        <p:txBody>
          <a:bodyPr wrap="squar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800" b="1" dirty="0" smtClean="0"/>
              <a:t>The Observations Data Model (ODM):</a:t>
            </a:r>
            <a:r>
              <a:rPr lang="en-US" sz="2800" dirty="0" smtClean="0"/>
              <a:t>  ODM provides a standard relational model for storing and managing hydrologic observations made at points.  Time series data are loaded into one or more ODM databases, which are implemented in Microsoft SQL Server.</a:t>
            </a:r>
            <a:endParaRPr lang="en-US" sz="2800" dirty="0"/>
          </a:p>
        </p:txBody>
      </p:sp>
      <p:grpSp>
        <p:nvGrpSpPr>
          <p:cNvPr id="13" name="Group 12"/>
          <p:cNvGrpSpPr/>
          <p:nvPr/>
        </p:nvGrpSpPr>
        <p:grpSpPr>
          <a:xfrm>
            <a:off x="31389638" y="10118975"/>
            <a:ext cx="4881562" cy="5987279"/>
            <a:chOff x="19504819" y="18951960"/>
            <a:chExt cx="4881562" cy="5987279"/>
          </a:xfrm>
        </p:grpSpPr>
        <p:pic>
          <p:nvPicPr>
            <p:cNvPr id="57" name="Picture 56"/>
            <p:cNvPicPr>
              <a:picLocks noChangeAspect="1" noChangeArrowheads="1"/>
            </p:cNvPicPr>
            <p:nvPr/>
          </p:nvPicPr>
          <p:blipFill>
            <a:blip r:embed="rId12" cstate="print"/>
            <a:srcRect/>
            <a:stretch>
              <a:fillRect/>
            </a:stretch>
          </p:blipFill>
          <p:spPr bwMode="auto">
            <a:xfrm>
              <a:off x="19809619" y="18951960"/>
              <a:ext cx="4343400" cy="2259552"/>
            </a:xfrm>
            <a:prstGeom prst="rect">
              <a:avLst/>
            </a:prstGeom>
            <a:noFill/>
            <a:ln w="9525">
              <a:noFill/>
              <a:miter lim="800000"/>
              <a:headEnd/>
              <a:tailEnd/>
            </a:ln>
          </p:spPr>
        </p:pic>
        <p:pic>
          <p:nvPicPr>
            <p:cNvPr id="58" name="Picture 57"/>
            <p:cNvPicPr>
              <a:picLocks noChangeAspect="1" noChangeArrowheads="1"/>
            </p:cNvPicPr>
            <p:nvPr/>
          </p:nvPicPr>
          <p:blipFill>
            <a:blip r:embed="rId13" cstate="print"/>
            <a:srcRect/>
            <a:stretch>
              <a:fillRect/>
            </a:stretch>
          </p:blipFill>
          <p:spPr bwMode="auto">
            <a:xfrm>
              <a:off x="20881678" y="20552160"/>
              <a:ext cx="3504703" cy="2527031"/>
            </a:xfrm>
            <a:prstGeom prst="rect">
              <a:avLst/>
            </a:prstGeom>
            <a:noFill/>
            <a:ln w="9525">
              <a:solidFill>
                <a:schemeClr val="tx1"/>
              </a:solidFill>
              <a:miter lim="800000"/>
              <a:headEnd/>
              <a:tailEnd/>
            </a:ln>
          </p:spPr>
        </p:pic>
        <p:pic>
          <p:nvPicPr>
            <p:cNvPr id="59" name="Picture 58"/>
            <p:cNvPicPr>
              <a:picLocks noChangeAspect="1" noChangeArrowheads="1"/>
            </p:cNvPicPr>
            <p:nvPr/>
          </p:nvPicPr>
          <p:blipFill>
            <a:blip r:embed="rId14" cstate="print"/>
            <a:srcRect/>
            <a:stretch>
              <a:fillRect/>
            </a:stretch>
          </p:blipFill>
          <p:spPr bwMode="auto">
            <a:xfrm>
              <a:off x="19504819" y="22533360"/>
              <a:ext cx="3886200" cy="2405879"/>
            </a:xfrm>
            <a:prstGeom prst="rect">
              <a:avLst/>
            </a:prstGeom>
            <a:noFill/>
            <a:ln w="9525">
              <a:noFill/>
              <a:miter lim="800000"/>
              <a:headEnd/>
              <a:tailEnd/>
            </a:ln>
          </p:spPr>
        </p:pic>
        <p:sp>
          <p:nvSpPr>
            <p:cNvPr id="60" name="TextBox 154"/>
            <p:cNvSpPr txBox="1"/>
            <p:nvPr/>
          </p:nvSpPr>
          <p:spPr>
            <a:xfrm>
              <a:off x="20800219" y="19866360"/>
              <a:ext cx="2362200" cy="400110"/>
            </a:xfrm>
            <a:prstGeom prst="rect">
              <a:avLst/>
            </a:prstGeom>
            <a:solidFill>
              <a:schemeClr val="bg1"/>
            </a:solidFill>
            <a:ln w="25400">
              <a:solidFill>
                <a:srgbClr val="FF0000"/>
              </a:solidFill>
            </a:ln>
          </p:spPr>
          <p:txBody>
            <a:bodyPr wrap="squar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pPr algn="ctr"/>
              <a:r>
                <a:rPr lang="en-US" sz="2000" dirty="0" smtClean="0"/>
                <a:t>ODM Data Loader</a:t>
              </a:r>
              <a:endParaRPr lang="en-US" sz="2000" dirty="0"/>
            </a:p>
          </p:txBody>
        </p:sp>
        <p:sp>
          <p:nvSpPr>
            <p:cNvPr id="61" name="TextBox 155"/>
            <p:cNvSpPr txBox="1"/>
            <p:nvPr/>
          </p:nvSpPr>
          <p:spPr>
            <a:xfrm>
              <a:off x="21105019" y="21999960"/>
              <a:ext cx="2971800" cy="369332"/>
            </a:xfrm>
            <a:prstGeom prst="rect">
              <a:avLst/>
            </a:prstGeom>
            <a:solidFill>
              <a:schemeClr val="bg1"/>
            </a:solidFill>
            <a:ln w="25400">
              <a:solidFill>
                <a:srgbClr val="FF0000"/>
              </a:solidFill>
            </a:ln>
          </p:spPr>
          <p:txBody>
            <a:bodyPr wrap="squar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pPr algn="ctr"/>
              <a:r>
                <a:rPr lang="en-US" sz="1800" dirty="0" smtClean="0"/>
                <a:t>ODM Streaming Data Loader</a:t>
              </a:r>
              <a:endParaRPr lang="en-US" sz="1800" dirty="0"/>
            </a:p>
          </p:txBody>
        </p:sp>
        <p:sp>
          <p:nvSpPr>
            <p:cNvPr id="62" name="TextBox 156"/>
            <p:cNvSpPr txBox="1"/>
            <p:nvPr/>
          </p:nvSpPr>
          <p:spPr>
            <a:xfrm>
              <a:off x="21257419" y="24057360"/>
              <a:ext cx="1600200" cy="461665"/>
            </a:xfrm>
            <a:prstGeom prst="rect">
              <a:avLst/>
            </a:prstGeom>
            <a:solidFill>
              <a:schemeClr val="bg1"/>
            </a:solidFill>
            <a:ln w="25400">
              <a:solidFill>
                <a:srgbClr val="FF0000"/>
              </a:solidFill>
            </a:ln>
          </p:spPr>
          <p:txBody>
            <a:bodyPr wrap="squar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pPr algn="ctr"/>
              <a:r>
                <a:rPr lang="en-US" sz="2400" dirty="0" smtClean="0"/>
                <a:t>ODM Tools</a:t>
              </a:r>
              <a:endParaRPr lang="en-US" sz="2400" dirty="0"/>
            </a:p>
          </p:txBody>
        </p:sp>
      </p:grpSp>
      <p:sp>
        <p:nvSpPr>
          <p:cNvPr id="64" name="TextBox 157"/>
          <p:cNvSpPr txBox="1"/>
          <p:nvPr/>
        </p:nvSpPr>
        <p:spPr>
          <a:xfrm>
            <a:off x="37166369" y="10484108"/>
            <a:ext cx="5048431" cy="4832092"/>
          </a:xfrm>
          <a:prstGeom prst="rect">
            <a:avLst/>
          </a:prstGeom>
          <a:noFill/>
        </p:spPr>
        <p:txBody>
          <a:bodyPr wrap="squar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800" b="1" dirty="0" smtClean="0"/>
              <a:t>ODM Utilities:</a:t>
            </a:r>
            <a:r>
              <a:rPr lang="en-US" sz="2800" dirty="0" smtClean="0"/>
              <a:t>  Software programs have been created for data managers to interact with ODM databases.  The ODM Data Loader and streaming data loader help data managers load data.  ODM Tools enables data managers to query, export, visualize, and edit data.  ODM Tools provides  data QA/QC capabilities. </a:t>
            </a:r>
            <a:endParaRPr lang="en-US" sz="2800" dirty="0"/>
          </a:p>
        </p:txBody>
      </p:sp>
      <p:grpSp>
        <p:nvGrpSpPr>
          <p:cNvPr id="65" name="Group 64"/>
          <p:cNvGrpSpPr/>
          <p:nvPr/>
        </p:nvGrpSpPr>
        <p:grpSpPr>
          <a:xfrm>
            <a:off x="18172063" y="17068800"/>
            <a:ext cx="9183737" cy="6096000"/>
            <a:chOff x="35414828" y="11495314"/>
            <a:chExt cx="14476463" cy="8423740"/>
          </a:xfrm>
        </p:grpSpPr>
        <p:pic>
          <p:nvPicPr>
            <p:cNvPr id="66" name="Picture 65"/>
            <p:cNvPicPr>
              <a:picLocks noChangeAspect="1" noChangeArrowheads="1"/>
            </p:cNvPicPr>
            <p:nvPr/>
          </p:nvPicPr>
          <p:blipFill>
            <a:blip r:embed="rId15" cstate="print"/>
            <a:srcRect/>
            <a:stretch>
              <a:fillRect/>
            </a:stretch>
          </p:blipFill>
          <p:spPr bwMode="auto">
            <a:xfrm>
              <a:off x="46253400" y="12316738"/>
              <a:ext cx="3637891" cy="4009990"/>
            </a:xfrm>
            <a:prstGeom prst="rect">
              <a:avLst/>
            </a:prstGeom>
            <a:noFill/>
            <a:ln w="9525">
              <a:noFill/>
              <a:miter lim="800000"/>
              <a:headEnd/>
              <a:tailEnd/>
            </a:ln>
          </p:spPr>
        </p:pic>
        <p:sp>
          <p:nvSpPr>
            <p:cNvPr id="67" name="Flowchart: Magnetic Disk 66"/>
            <p:cNvSpPr/>
            <p:nvPr/>
          </p:nvSpPr>
          <p:spPr>
            <a:xfrm>
              <a:off x="46634400" y="17562286"/>
              <a:ext cx="2667000" cy="2155371"/>
            </a:xfrm>
            <a:prstGeom prst="flowChartMagneticDisk">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5120640" rtl="0" eaLnBrk="1" latinLnBrk="0" hangingPunct="1">
                <a:defRPr sz="10100" kern="1200">
                  <a:solidFill>
                    <a:schemeClr val="lt1"/>
                  </a:solidFill>
                  <a:latin typeface="+mn-lt"/>
                  <a:ea typeface="+mn-ea"/>
                  <a:cs typeface="+mn-cs"/>
                </a:defRPr>
              </a:lvl1pPr>
              <a:lvl2pPr marL="2560320" algn="l" defTabSz="5120640" rtl="0" eaLnBrk="1" latinLnBrk="0" hangingPunct="1">
                <a:defRPr sz="10100" kern="1200">
                  <a:solidFill>
                    <a:schemeClr val="lt1"/>
                  </a:solidFill>
                  <a:latin typeface="+mn-lt"/>
                  <a:ea typeface="+mn-ea"/>
                  <a:cs typeface="+mn-cs"/>
                </a:defRPr>
              </a:lvl2pPr>
              <a:lvl3pPr marL="5120640" algn="l" defTabSz="5120640" rtl="0" eaLnBrk="1" latinLnBrk="0" hangingPunct="1">
                <a:defRPr sz="10100" kern="1200">
                  <a:solidFill>
                    <a:schemeClr val="lt1"/>
                  </a:solidFill>
                  <a:latin typeface="+mn-lt"/>
                  <a:ea typeface="+mn-ea"/>
                  <a:cs typeface="+mn-cs"/>
                </a:defRPr>
              </a:lvl3pPr>
              <a:lvl4pPr marL="7680960" algn="l" defTabSz="5120640" rtl="0" eaLnBrk="1" latinLnBrk="0" hangingPunct="1">
                <a:defRPr sz="10100" kern="1200">
                  <a:solidFill>
                    <a:schemeClr val="lt1"/>
                  </a:solidFill>
                  <a:latin typeface="+mn-lt"/>
                  <a:ea typeface="+mn-ea"/>
                  <a:cs typeface="+mn-cs"/>
                </a:defRPr>
              </a:lvl4pPr>
              <a:lvl5pPr marL="10241280" algn="l" defTabSz="5120640" rtl="0" eaLnBrk="1" latinLnBrk="0" hangingPunct="1">
                <a:defRPr sz="10100" kern="1200">
                  <a:solidFill>
                    <a:schemeClr val="lt1"/>
                  </a:solidFill>
                  <a:latin typeface="+mn-lt"/>
                  <a:ea typeface="+mn-ea"/>
                  <a:cs typeface="+mn-cs"/>
                </a:defRPr>
              </a:lvl5pPr>
              <a:lvl6pPr marL="12801600" algn="l" defTabSz="5120640" rtl="0" eaLnBrk="1" latinLnBrk="0" hangingPunct="1">
                <a:defRPr sz="10100" kern="1200">
                  <a:solidFill>
                    <a:schemeClr val="lt1"/>
                  </a:solidFill>
                  <a:latin typeface="+mn-lt"/>
                  <a:ea typeface="+mn-ea"/>
                  <a:cs typeface="+mn-cs"/>
                </a:defRPr>
              </a:lvl6pPr>
              <a:lvl7pPr marL="15361920" algn="l" defTabSz="5120640" rtl="0" eaLnBrk="1" latinLnBrk="0" hangingPunct="1">
                <a:defRPr sz="10100" kern="1200">
                  <a:solidFill>
                    <a:schemeClr val="lt1"/>
                  </a:solidFill>
                  <a:latin typeface="+mn-lt"/>
                  <a:ea typeface="+mn-ea"/>
                  <a:cs typeface="+mn-cs"/>
                </a:defRPr>
              </a:lvl7pPr>
              <a:lvl8pPr marL="17922240" algn="l" defTabSz="5120640" rtl="0" eaLnBrk="1" latinLnBrk="0" hangingPunct="1">
                <a:defRPr sz="10100" kern="1200">
                  <a:solidFill>
                    <a:schemeClr val="lt1"/>
                  </a:solidFill>
                  <a:latin typeface="+mn-lt"/>
                  <a:ea typeface="+mn-ea"/>
                  <a:cs typeface="+mn-cs"/>
                </a:defRPr>
              </a:lvl8pPr>
              <a:lvl9pPr marL="20482560" algn="l" defTabSz="5120640" rtl="0" eaLnBrk="1" latinLnBrk="0" hangingPunct="1">
                <a:defRPr sz="10100" kern="1200">
                  <a:solidFill>
                    <a:schemeClr val="lt1"/>
                  </a:solidFill>
                  <a:latin typeface="+mn-lt"/>
                  <a:ea typeface="+mn-ea"/>
                  <a:cs typeface="+mn-cs"/>
                </a:defRPr>
              </a:lvl9pPr>
            </a:lstStyle>
            <a:p>
              <a:pPr algn="ctr">
                <a:defRPr/>
              </a:pPr>
              <a:r>
                <a:rPr lang="en-US" sz="2000" dirty="0">
                  <a:solidFill>
                    <a:prstClr val="black"/>
                  </a:solidFill>
                  <a:latin typeface="Arial" charset="0"/>
                </a:rPr>
                <a:t>ODM</a:t>
              </a:r>
            </a:p>
            <a:p>
              <a:pPr algn="ctr">
                <a:defRPr/>
              </a:pPr>
              <a:r>
                <a:rPr lang="en-US" sz="2000" dirty="0">
                  <a:solidFill>
                    <a:prstClr val="black"/>
                  </a:solidFill>
                  <a:latin typeface="Arial" charset="0"/>
                </a:rPr>
                <a:t>Database</a:t>
              </a:r>
            </a:p>
          </p:txBody>
        </p:sp>
        <p:pic>
          <p:nvPicPr>
            <p:cNvPr id="68" name="Picture 67" descr="C:\Documents and Settings\jeff\Local Settings\Temporary Internet Files\Content.IE5\ZZTF3DSW\MCj04316460000[1].png"/>
            <p:cNvPicPr>
              <a:picLocks noChangeAspect="1" noChangeArrowheads="1"/>
            </p:cNvPicPr>
            <p:nvPr/>
          </p:nvPicPr>
          <p:blipFill>
            <a:blip r:embed="rId16" cstate="print"/>
            <a:srcRect/>
            <a:stretch>
              <a:fillRect/>
            </a:stretch>
          </p:blipFill>
          <p:spPr bwMode="auto">
            <a:xfrm>
              <a:off x="35814000" y="12396567"/>
              <a:ext cx="1790700" cy="1875971"/>
            </a:xfrm>
            <a:prstGeom prst="rect">
              <a:avLst/>
            </a:prstGeom>
            <a:noFill/>
            <a:ln w="9525">
              <a:noFill/>
              <a:miter lim="800000"/>
              <a:headEnd/>
              <a:tailEnd/>
            </a:ln>
          </p:spPr>
        </p:pic>
        <p:pic>
          <p:nvPicPr>
            <p:cNvPr id="69" name="Picture 68" descr="C:\Documents and Settings\jeff\Local Settings\Temporary Internet Files\Content.IE5\WHAN8HYR\MCj04315380000[1].png"/>
            <p:cNvPicPr>
              <a:picLocks noChangeAspect="1" noChangeArrowheads="1"/>
            </p:cNvPicPr>
            <p:nvPr/>
          </p:nvPicPr>
          <p:blipFill>
            <a:blip r:embed="rId17" cstate="print"/>
            <a:srcRect/>
            <a:stretch>
              <a:fillRect/>
            </a:stretch>
          </p:blipFill>
          <p:spPr bwMode="auto">
            <a:xfrm>
              <a:off x="35661600" y="14232623"/>
              <a:ext cx="1485900" cy="1443567"/>
            </a:xfrm>
            <a:prstGeom prst="rect">
              <a:avLst/>
            </a:prstGeom>
            <a:noFill/>
            <a:ln w="9525">
              <a:noFill/>
              <a:miter lim="800000"/>
              <a:headEnd/>
              <a:tailEnd/>
            </a:ln>
          </p:spPr>
        </p:pic>
        <p:sp>
          <p:nvSpPr>
            <p:cNvPr id="70" name="TextBox 14"/>
            <p:cNvSpPr txBox="1">
              <a:spLocks noChangeArrowheads="1"/>
            </p:cNvSpPr>
            <p:nvPr/>
          </p:nvSpPr>
          <p:spPr bwMode="auto">
            <a:xfrm>
              <a:off x="35414828" y="15965716"/>
              <a:ext cx="3657601" cy="760197"/>
            </a:xfrm>
            <a:prstGeom prst="rect">
              <a:avLst/>
            </a:prstGeom>
            <a:noFill/>
            <a:ln w="9525">
              <a:noFill/>
              <a:miter lim="800000"/>
              <a:headEnd/>
              <a:tailEnd/>
            </a:ln>
          </p:spPr>
          <p:txBody>
            <a:bodyPr wrap="square">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pPr algn="ctr"/>
              <a:r>
                <a:rPr lang="en-US" sz="2400" dirty="0">
                  <a:solidFill>
                    <a:srgbClr val="000000"/>
                  </a:solidFill>
                </a:rPr>
                <a:t>Data Consumer</a:t>
              </a:r>
            </a:p>
          </p:txBody>
        </p:sp>
        <p:pic>
          <p:nvPicPr>
            <p:cNvPr id="71" name="Picture 70"/>
            <p:cNvPicPr>
              <a:picLocks noChangeAspect="1" noChangeArrowheads="1"/>
            </p:cNvPicPr>
            <p:nvPr/>
          </p:nvPicPr>
          <p:blipFill>
            <a:blip r:embed="rId18" cstate="print"/>
            <a:srcRect/>
            <a:stretch>
              <a:fillRect/>
            </a:stretch>
          </p:blipFill>
          <p:spPr bwMode="auto">
            <a:xfrm>
              <a:off x="41224200" y="15883499"/>
              <a:ext cx="2743200" cy="3204722"/>
            </a:xfrm>
            <a:prstGeom prst="rect">
              <a:avLst/>
            </a:prstGeom>
            <a:noFill/>
            <a:ln w="9525">
              <a:solidFill>
                <a:schemeClr val="tx1"/>
              </a:solidFill>
              <a:miter lim="800000"/>
              <a:headEnd/>
              <a:tailEnd/>
            </a:ln>
          </p:spPr>
        </p:pic>
        <p:cxnSp>
          <p:nvCxnSpPr>
            <p:cNvPr id="72" name="Straight Arrow Connector 71"/>
            <p:cNvCxnSpPr/>
            <p:nvPr/>
          </p:nvCxnSpPr>
          <p:spPr>
            <a:xfrm>
              <a:off x="35666363" y="18521861"/>
              <a:ext cx="1752599" cy="16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42"/>
            <p:cNvSpPr txBox="1">
              <a:spLocks noChangeArrowheads="1"/>
            </p:cNvSpPr>
            <p:nvPr/>
          </p:nvSpPr>
          <p:spPr bwMode="auto">
            <a:xfrm>
              <a:off x="35674514" y="17769017"/>
              <a:ext cx="1628294" cy="760197"/>
            </a:xfrm>
            <a:prstGeom prst="rect">
              <a:avLst/>
            </a:prstGeom>
            <a:noFill/>
            <a:ln w="9525">
              <a:noFill/>
              <a:miter lim="800000"/>
              <a:headEnd/>
              <a:tailEnd/>
            </a:ln>
          </p:spPr>
          <p:txBody>
            <a:bodyPr wrap="none">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400" dirty="0">
                  <a:solidFill>
                    <a:srgbClr val="000000"/>
                  </a:solidFill>
                </a:rPr>
                <a:t>Query</a:t>
              </a:r>
            </a:p>
          </p:txBody>
        </p:sp>
        <p:cxnSp>
          <p:nvCxnSpPr>
            <p:cNvPr id="74" name="Straight Arrow Connector 73"/>
            <p:cNvCxnSpPr/>
            <p:nvPr/>
          </p:nvCxnSpPr>
          <p:spPr>
            <a:xfrm rot="10800000">
              <a:off x="35661600" y="19715994"/>
              <a:ext cx="1676400" cy="16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5" name="TextBox 45"/>
            <p:cNvSpPr txBox="1">
              <a:spLocks noChangeArrowheads="1"/>
            </p:cNvSpPr>
            <p:nvPr/>
          </p:nvSpPr>
          <p:spPr bwMode="auto">
            <a:xfrm>
              <a:off x="35414828" y="18898283"/>
              <a:ext cx="2351372" cy="760197"/>
            </a:xfrm>
            <a:prstGeom prst="rect">
              <a:avLst/>
            </a:prstGeom>
            <a:noFill/>
            <a:ln w="9525">
              <a:noFill/>
              <a:miter lim="800000"/>
              <a:headEnd/>
              <a:tailEnd/>
            </a:ln>
          </p:spPr>
          <p:txBody>
            <a:bodyPr wrap="none">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400" dirty="0">
                  <a:solidFill>
                    <a:srgbClr val="000000"/>
                  </a:solidFill>
                </a:rPr>
                <a:t>Response</a:t>
              </a:r>
            </a:p>
          </p:txBody>
        </p:sp>
        <p:sp>
          <p:nvSpPr>
            <p:cNvPr id="76" name="TextBox 18"/>
            <p:cNvSpPr txBox="1">
              <a:spLocks noChangeArrowheads="1"/>
            </p:cNvSpPr>
            <p:nvPr/>
          </p:nvSpPr>
          <p:spPr bwMode="auto">
            <a:xfrm>
              <a:off x="41452798" y="12852400"/>
              <a:ext cx="3092477" cy="2179229"/>
            </a:xfrm>
            <a:prstGeom prst="rect">
              <a:avLst/>
            </a:prstGeom>
            <a:noFill/>
            <a:ln w="9525">
              <a:noFill/>
              <a:miter lim="800000"/>
              <a:headEnd/>
              <a:tailEnd/>
            </a:ln>
          </p:spPr>
          <p:txBody>
            <a:bodyPr wrap="none">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000" dirty="0" err="1">
                  <a:solidFill>
                    <a:srgbClr val="000000"/>
                  </a:solidFill>
                </a:rPr>
                <a:t>GetSites</a:t>
              </a:r>
              <a:endParaRPr lang="en-US" sz="2000" dirty="0">
                <a:solidFill>
                  <a:srgbClr val="000000"/>
                </a:solidFill>
              </a:endParaRPr>
            </a:p>
            <a:p>
              <a:r>
                <a:rPr lang="en-US" sz="2000" dirty="0" err="1">
                  <a:solidFill>
                    <a:srgbClr val="000000"/>
                  </a:solidFill>
                </a:rPr>
                <a:t>GetSiteInfo</a:t>
              </a:r>
              <a:endParaRPr lang="en-US" sz="2000" dirty="0">
                <a:solidFill>
                  <a:srgbClr val="000000"/>
                </a:solidFill>
              </a:endParaRPr>
            </a:p>
            <a:p>
              <a:r>
                <a:rPr lang="en-US" sz="2000" dirty="0" err="1">
                  <a:solidFill>
                    <a:srgbClr val="000000"/>
                  </a:solidFill>
                </a:rPr>
                <a:t>GetVariableInfo</a:t>
              </a:r>
              <a:endParaRPr lang="en-US" sz="2000" dirty="0">
                <a:solidFill>
                  <a:srgbClr val="000000"/>
                </a:solidFill>
              </a:endParaRPr>
            </a:p>
            <a:p>
              <a:r>
                <a:rPr lang="en-US" sz="2000" dirty="0" err="1">
                  <a:solidFill>
                    <a:srgbClr val="000000"/>
                  </a:solidFill>
                </a:rPr>
                <a:t>GetValues</a:t>
              </a:r>
              <a:endParaRPr lang="en-US" sz="2000" dirty="0">
                <a:solidFill>
                  <a:srgbClr val="000000"/>
                </a:solidFill>
              </a:endParaRPr>
            </a:p>
          </p:txBody>
        </p:sp>
        <p:sp>
          <p:nvSpPr>
            <p:cNvPr id="77" name="TextBox 19"/>
            <p:cNvSpPr txBox="1">
              <a:spLocks noChangeArrowheads="1"/>
            </p:cNvSpPr>
            <p:nvPr/>
          </p:nvSpPr>
          <p:spPr bwMode="auto">
            <a:xfrm>
              <a:off x="41528998" y="15007771"/>
              <a:ext cx="2333015" cy="760197"/>
            </a:xfrm>
            <a:prstGeom prst="rect">
              <a:avLst/>
            </a:prstGeom>
            <a:noFill/>
            <a:ln w="9525">
              <a:noFill/>
              <a:miter lim="800000"/>
              <a:headEnd/>
              <a:tailEnd/>
            </a:ln>
          </p:spPr>
          <p:txBody>
            <a:bodyPr wrap="none">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400" b="1" dirty="0" err="1">
                  <a:solidFill>
                    <a:srgbClr val="000000"/>
                  </a:solidFill>
                </a:rPr>
                <a:t>WaterML</a:t>
              </a:r>
              <a:endParaRPr lang="en-US" sz="2400" b="1" dirty="0">
                <a:solidFill>
                  <a:srgbClr val="000000"/>
                </a:solidFill>
              </a:endParaRPr>
            </a:p>
          </p:txBody>
        </p:sp>
        <p:cxnSp>
          <p:nvCxnSpPr>
            <p:cNvPr id="78" name="Straight Arrow Connector 77"/>
            <p:cNvCxnSpPr/>
            <p:nvPr/>
          </p:nvCxnSpPr>
          <p:spPr>
            <a:xfrm>
              <a:off x="38100000" y="12772571"/>
              <a:ext cx="7620000" cy="166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16200000" flipV="1">
              <a:off x="37836929" y="14559643"/>
              <a:ext cx="3193143" cy="29718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5400000">
              <a:off x="43468472" y="15321643"/>
              <a:ext cx="3512457" cy="14478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1" name="TextBox 15"/>
            <p:cNvSpPr txBox="1">
              <a:spLocks noChangeArrowheads="1"/>
            </p:cNvSpPr>
            <p:nvPr/>
          </p:nvSpPr>
          <p:spPr bwMode="auto">
            <a:xfrm>
              <a:off x="47243997" y="16524515"/>
              <a:ext cx="1371600" cy="861556"/>
            </a:xfrm>
            <a:prstGeom prst="rect">
              <a:avLst/>
            </a:prstGeom>
            <a:noFill/>
            <a:ln w="9525">
              <a:noFill/>
              <a:miter lim="800000"/>
              <a:headEnd/>
              <a:tailEnd/>
            </a:ln>
          </p:spPr>
          <p:txBody>
            <a:bodyPr wrap="square">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pPr algn="ctr"/>
              <a:r>
                <a:rPr lang="en-US" sz="1400" dirty="0">
                  <a:solidFill>
                    <a:srgbClr val="000000"/>
                  </a:solidFill>
                </a:rPr>
                <a:t>SQL</a:t>
              </a:r>
            </a:p>
            <a:p>
              <a:pPr algn="ctr"/>
              <a:r>
                <a:rPr lang="en-US" sz="1400" dirty="0">
                  <a:solidFill>
                    <a:srgbClr val="000000"/>
                  </a:solidFill>
                </a:rPr>
                <a:t>Queries</a:t>
              </a:r>
            </a:p>
          </p:txBody>
        </p:sp>
        <p:cxnSp>
          <p:nvCxnSpPr>
            <p:cNvPr id="82" name="Straight Arrow Connector 81"/>
            <p:cNvCxnSpPr/>
            <p:nvPr/>
          </p:nvCxnSpPr>
          <p:spPr>
            <a:xfrm rot="5400000">
              <a:off x="46585077" y="17054175"/>
              <a:ext cx="1014634" cy="158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rot="5400000" flipH="1" flipV="1">
              <a:off x="48301014" y="17015508"/>
              <a:ext cx="933973" cy="15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4" name="TextBox 19"/>
            <p:cNvSpPr txBox="1">
              <a:spLocks noChangeArrowheads="1"/>
            </p:cNvSpPr>
            <p:nvPr/>
          </p:nvSpPr>
          <p:spPr bwMode="auto">
            <a:xfrm>
              <a:off x="46177199" y="11495314"/>
              <a:ext cx="3593977" cy="760197"/>
            </a:xfrm>
            <a:prstGeom prst="rect">
              <a:avLst/>
            </a:prstGeom>
            <a:noFill/>
            <a:ln w="9525">
              <a:noFill/>
              <a:miter lim="800000"/>
              <a:headEnd/>
              <a:tailEnd/>
            </a:ln>
          </p:spPr>
          <p:txBody>
            <a:bodyPr wrap="none">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400" b="1" dirty="0" err="1" smtClean="0">
                  <a:solidFill>
                    <a:srgbClr val="000000"/>
                  </a:solidFill>
                </a:rPr>
                <a:t>WaterOneFlow</a:t>
              </a:r>
              <a:endParaRPr lang="en-US" sz="2400" b="1" dirty="0">
                <a:solidFill>
                  <a:srgbClr val="000000"/>
                </a:solidFill>
              </a:endParaRPr>
            </a:p>
          </p:txBody>
        </p:sp>
        <p:sp>
          <p:nvSpPr>
            <p:cNvPr id="85" name="TextBox 19"/>
            <p:cNvSpPr txBox="1">
              <a:spLocks noChangeArrowheads="1"/>
            </p:cNvSpPr>
            <p:nvPr/>
          </p:nvSpPr>
          <p:spPr bwMode="auto">
            <a:xfrm>
              <a:off x="40995598" y="11974286"/>
              <a:ext cx="3911596" cy="760197"/>
            </a:xfrm>
            <a:prstGeom prst="rect">
              <a:avLst/>
            </a:prstGeom>
            <a:noFill/>
            <a:ln w="9525">
              <a:noFill/>
              <a:miter lim="800000"/>
              <a:headEnd/>
              <a:tailEnd/>
            </a:ln>
          </p:spPr>
          <p:txBody>
            <a:bodyPr wrap="none">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400" b="1" dirty="0" smtClean="0">
                  <a:solidFill>
                    <a:srgbClr val="000000"/>
                  </a:solidFill>
                </a:rPr>
                <a:t>Web Service Call</a:t>
              </a:r>
              <a:endParaRPr lang="en-US" sz="2400" b="1" dirty="0">
                <a:solidFill>
                  <a:srgbClr val="000000"/>
                </a:solidFill>
              </a:endParaRPr>
            </a:p>
          </p:txBody>
        </p:sp>
        <p:sp>
          <p:nvSpPr>
            <p:cNvPr id="86" name="TextBox 19"/>
            <p:cNvSpPr txBox="1">
              <a:spLocks noChangeArrowheads="1"/>
            </p:cNvSpPr>
            <p:nvPr/>
          </p:nvSpPr>
          <p:spPr bwMode="auto">
            <a:xfrm>
              <a:off x="39959342" y="19158857"/>
              <a:ext cx="5416290" cy="760197"/>
            </a:xfrm>
            <a:prstGeom prst="rect">
              <a:avLst/>
            </a:prstGeom>
            <a:noFill/>
            <a:ln w="9525">
              <a:noFill/>
              <a:miter lim="800000"/>
              <a:headEnd/>
              <a:tailEnd/>
            </a:ln>
          </p:spPr>
          <p:txBody>
            <a:bodyPr wrap="square">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400" b="1" dirty="0" smtClean="0">
                  <a:solidFill>
                    <a:srgbClr val="000000"/>
                  </a:solidFill>
                </a:rPr>
                <a:t>Web Service Response</a:t>
              </a:r>
              <a:endParaRPr lang="en-US" sz="2400" b="1" dirty="0">
                <a:solidFill>
                  <a:srgbClr val="000000"/>
                </a:solidFill>
              </a:endParaRPr>
            </a:p>
          </p:txBody>
        </p:sp>
      </p:grpSp>
      <p:sp>
        <p:nvSpPr>
          <p:cNvPr id="87" name="TextBox 80"/>
          <p:cNvSpPr txBox="1"/>
          <p:nvPr/>
        </p:nvSpPr>
        <p:spPr>
          <a:xfrm>
            <a:off x="27736801" y="17925395"/>
            <a:ext cx="4948238" cy="4401205"/>
          </a:xfrm>
          <a:prstGeom prst="rect">
            <a:avLst/>
          </a:prstGeom>
          <a:noFill/>
        </p:spPr>
        <p:txBody>
          <a:bodyPr wrap="squar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800" b="1" dirty="0" smtClean="0"/>
              <a:t>WaterOneFlow Web Services:  </a:t>
            </a:r>
            <a:r>
              <a:rPr lang="en-US" sz="2800" dirty="0" err="1" smtClean="0"/>
              <a:t>WaterOneFlow</a:t>
            </a:r>
            <a:r>
              <a:rPr lang="en-US" sz="2800" dirty="0" smtClean="0"/>
              <a:t> web services provide a platform, operating system, and programming language independent way of communicating data over the Internet. The contents of each ODM database  are published n </a:t>
            </a:r>
            <a:r>
              <a:rPr lang="en-US" sz="2800" dirty="0" err="1" smtClean="0"/>
              <a:t>WaterML</a:t>
            </a:r>
            <a:r>
              <a:rPr lang="en-US" sz="2800" dirty="0" smtClean="0"/>
              <a:t> format  using </a:t>
            </a:r>
            <a:r>
              <a:rPr lang="en-US" sz="2800" dirty="0" err="1" smtClean="0"/>
              <a:t>WaterOneFlow</a:t>
            </a:r>
            <a:r>
              <a:rPr lang="en-US" sz="2800" dirty="0" smtClean="0"/>
              <a:t> Web Services.</a:t>
            </a:r>
            <a:endParaRPr lang="en-US" sz="2800" dirty="0"/>
          </a:p>
        </p:txBody>
      </p:sp>
      <p:grpSp>
        <p:nvGrpSpPr>
          <p:cNvPr id="27" name="Group 26"/>
          <p:cNvGrpSpPr/>
          <p:nvPr/>
        </p:nvGrpSpPr>
        <p:grpSpPr>
          <a:xfrm>
            <a:off x="34213800" y="16764000"/>
            <a:ext cx="7209152" cy="3124200"/>
            <a:chOff x="18341024" y="20383500"/>
            <a:chExt cx="7209152" cy="3124200"/>
          </a:xfrm>
        </p:grpSpPr>
        <p:pic>
          <p:nvPicPr>
            <p:cNvPr id="88" name="Picture 87"/>
            <p:cNvPicPr>
              <a:picLocks noChangeAspect="1" noChangeArrowheads="1"/>
            </p:cNvPicPr>
            <p:nvPr/>
          </p:nvPicPr>
          <p:blipFill>
            <a:blip r:embed="rId19" cstate="print"/>
            <a:srcRect/>
            <a:stretch>
              <a:fillRect/>
            </a:stretch>
          </p:blipFill>
          <p:spPr bwMode="auto">
            <a:xfrm>
              <a:off x="18341024" y="20383500"/>
              <a:ext cx="3459651" cy="3124200"/>
            </a:xfrm>
            <a:prstGeom prst="rect">
              <a:avLst/>
            </a:prstGeom>
            <a:noFill/>
            <a:ln w="9525">
              <a:noFill/>
              <a:miter lim="800000"/>
              <a:headEnd/>
              <a:tailEnd/>
            </a:ln>
            <a:effectLst/>
          </p:spPr>
        </p:pic>
        <p:pic>
          <p:nvPicPr>
            <p:cNvPr id="89" name="Picture 88"/>
            <p:cNvPicPr>
              <a:picLocks noChangeAspect="1" noChangeArrowheads="1"/>
            </p:cNvPicPr>
            <p:nvPr/>
          </p:nvPicPr>
          <p:blipFill>
            <a:blip r:embed="rId20" cstate="print"/>
            <a:srcRect/>
            <a:stretch>
              <a:fillRect/>
            </a:stretch>
          </p:blipFill>
          <p:spPr bwMode="auto">
            <a:xfrm>
              <a:off x="21998624" y="20383500"/>
              <a:ext cx="3551552" cy="3114675"/>
            </a:xfrm>
            <a:prstGeom prst="rect">
              <a:avLst/>
            </a:prstGeom>
            <a:noFill/>
            <a:ln w="9525">
              <a:noFill/>
              <a:miter lim="800000"/>
              <a:headEnd/>
              <a:tailEnd/>
            </a:ln>
            <a:effectLst/>
          </p:spPr>
        </p:pic>
        <p:pic>
          <p:nvPicPr>
            <p:cNvPr id="90" name="Picture 89"/>
            <p:cNvPicPr>
              <a:picLocks noChangeAspect="1" noChangeArrowheads="1"/>
            </p:cNvPicPr>
            <p:nvPr/>
          </p:nvPicPr>
          <p:blipFill>
            <a:blip r:embed="rId21" cstate="print"/>
            <a:srcRect/>
            <a:stretch>
              <a:fillRect/>
            </a:stretch>
          </p:blipFill>
          <p:spPr bwMode="auto">
            <a:xfrm>
              <a:off x="20627024" y="20383500"/>
              <a:ext cx="2667000" cy="714375"/>
            </a:xfrm>
            <a:prstGeom prst="rect">
              <a:avLst/>
            </a:prstGeom>
            <a:noFill/>
            <a:ln w="9525">
              <a:noFill/>
              <a:miter lim="800000"/>
              <a:headEnd/>
              <a:tailEnd/>
            </a:ln>
          </p:spPr>
        </p:pic>
      </p:grpSp>
      <p:sp>
        <p:nvSpPr>
          <p:cNvPr id="92" name="TextBox 158"/>
          <p:cNvSpPr txBox="1"/>
          <p:nvPr/>
        </p:nvSpPr>
        <p:spPr>
          <a:xfrm>
            <a:off x="33985200" y="20282118"/>
            <a:ext cx="8001000" cy="1815882"/>
          </a:xfrm>
          <a:prstGeom prst="rect">
            <a:avLst/>
          </a:prstGeom>
          <a:noFill/>
        </p:spPr>
        <p:txBody>
          <a:bodyPr wrap="squar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800" b="1" dirty="0" smtClean="0"/>
              <a:t>Publication of Spatial Datasets:</a:t>
            </a:r>
            <a:r>
              <a:rPr lang="en-US" sz="2800" dirty="0" smtClean="0"/>
              <a:t>  ArcGIS </a:t>
            </a:r>
            <a:r>
              <a:rPr lang="en-US" sz="2800" dirty="0"/>
              <a:t>S</a:t>
            </a:r>
            <a:r>
              <a:rPr lang="en-US" sz="2800" dirty="0" smtClean="0"/>
              <a:t>erver is used to publish spatial datasets for experimental watersheds and study sites.  Services are published using OGC WMS, WFS, and WCS.</a:t>
            </a:r>
            <a:endParaRPr lang="en-US" sz="2800" dirty="0"/>
          </a:p>
        </p:txBody>
      </p:sp>
      <p:pic>
        <p:nvPicPr>
          <p:cNvPr id="93" name="Picture 92"/>
          <p:cNvPicPr>
            <a:picLocks noChangeAspect="1" noChangeArrowheads="1"/>
          </p:cNvPicPr>
          <p:nvPr/>
        </p:nvPicPr>
        <p:blipFill>
          <a:blip r:embed="rId22" cstate="print"/>
          <a:srcRect/>
          <a:stretch>
            <a:fillRect/>
          </a:stretch>
        </p:blipFill>
        <p:spPr bwMode="auto">
          <a:xfrm>
            <a:off x="27508200" y="24889611"/>
            <a:ext cx="3925711" cy="2971800"/>
          </a:xfrm>
          <a:prstGeom prst="rect">
            <a:avLst/>
          </a:prstGeom>
          <a:noFill/>
          <a:ln w="9525">
            <a:noFill/>
            <a:miter lim="800000"/>
            <a:headEnd/>
            <a:tailEnd/>
          </a:ln>
        </p:spPr>
      </p:pic>
      <p:pic>
        <p:nvPicPr>
          <p:cNvPr id="94" name="Picture 93" descr="\\fish\Working\Projects\INRA ICEWATER\Data Node Design\ICEWATERDataNodeDatabase.jpg"/>
          <p:cNvPicPr/>
          <p:nvPr/>
        </p:nvPicPr>
        <p:blipFill>
          <a:blip r:embed="rId23" cstate="print"/>
          <a:srcRect/>
          <a:stretch>
            <a:fillRect/>
          </a:stretch>
        </p:blipFill>
        <p:spPr bwMode="auto">
          <a:xfrm>
            <a:off x="24079200" y="24813411"/>
            <a:ext cx="3276600" cy="2819400"/>
          </a:xfrm>
          <a:prstGeom prst="rect">
            <a:avLst/>
          </a:prstGeom>
          <a:noFill/>
          <a:ln w="9525">
            <a:noFill/>
            <a:miter lim="800000"/>
            <a:headEnd/>
            <a:tailEnd/>
          </a:ln>
        </p:spPr>
      </p:pic>
      <p:pic>
        <p:nvPicPr>
          <p:cNvPr id="95" name="Picture 94"/>
          <p:cNvPicPr>
            <a:picLocks noChangeAspect="1" noChangeArrowheads="1"/>
          </p:cNvPicPr>
          <p:nvPr/>
        </p:nvPicPr>
        <p:blipFill>
          <a:blip r:embed="rId24" cstate="print"/>
          <a:srcRect/>
          <a:stretch>
            <a:fillRect/>
          </a:stretch>
        </p:blipFill>
        <p:spPr bwMode="auto">
          <a:xfrm>
            <a:off x="26136600" y="26898601"/>
            <a:ext cx="3579548" cy="2666999"/>
          </a:xfrm>
          <a:prstGeom prst="rect">
            <a:avLst/>
          </a:prstGeom>
          <a:noFill/>
          <a:ln w="9525">
            <a:noFill/>
            <a:miter lim="800000"/>
            <a:headEnd/>
            <a:tailEnd/>
          </a:ln>
        </p:spPr>
      </p:pic>
      <p:sp>
        <p:nvSpPr>
          <p:cNvPr id="96" name="TextBox 162"/>
          <p:cNvSpPr txBox="1"/>
          <p:nvPr/>
        </p:nvSpPr>
        <p:spPr>
          <a:xfrm>
            <a:off x="18288000" y="25164395"/>
            <a:ext cx="5486400" cy="4401205"/>
          </a:xfrm>
          <a:prstGeom prst="rect">
            <a:avLst/>
          </a:prstGeom>
          <a:noFill/>
        </p:spPr>
        <p:txBody>
          <a:bodyPr wrap="squar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2800" b="1" dirty="0" err="1" smtClean="0"/>
              <a:t>HydroServer</a:t>
            </a:r>
            <a:r>
              <a:rPr lang="en-US" sz="2800" b="1" dirty="0" smtClean="0"/>
              <a:t> Capabilities:</a:t>
            </a:r>
            <a:r>
              <a:rPr lang="en-US" sz="2800" dirty="0" smtClean="0"/>
              <a:t>  Each service that is published on a </a:t>
            </a:r>
            <a:r>
              <a:rPr lang="en-US" sz="2800" dirty="0" err="1" smtClean="0"/>
              <a:t>HydroServer</a:t>
            </a:r>
            <a:r>
              <a:rPr lang="en-US" sz="2800" dirty="0" smtClean="0"/>
              <a:t> is cataloged in a capabilities databases along with relevant metadata.  A configuration tool is used to edit the capabilities database.  Once in the database, a Capabilities Web Service publishes the capabilities of the </a:t>
            </a:r>
            <a:r>
              <a:rPr lang="en-US" sz="2800" dirty="0" err="1" smtClean="0"/>
              <a:t>HydroServer</a:t>
            </a:r>
            <a:r>
              <a:rPr lang="en-US" sz="2800" dirty="0" smtClean="0"/>
              <a:t> so that it is “self describing.”</a:t>
            </a:r>
            <a:endParaRPr lang="en-US" sz="2800" dirty="0"/>
          </a:p>
        </p:txBody>
      </p:sp>
      <p:sp>
        <p:nvSpPr>
          <p:cNvPr id="97" name="Rectangle 96"/>
          <p:cNvSpPr>
            <a:spLocks noChangeArrowheads="1"/>
          </p:cNvSpPr>
          <p:nvPr/>
        </p:nvSpPr>
        <p:spPr bwMode="auto">
          <a:xfrm>
            <a:off x="1325880" y="16611600"/>
            <a:ext cx="16002000" cy="7772400"/>
          </a:xfrm>
          <a:prstGeom prst="rect">
            <a:avLst/>
          </a:prstGeom>
          <a:noFill/>
          <a:ln w="76200">
            <a:solidFill>
              <a:schemeClr val="tx2">
                <a:lumMod val="75000"/>
              </a:schemeClr>
            </a:solidFill>
            <a:miter lim="800000"/>
            <a:headEnd/>
            <a:tailEnd/>
          </a:ln>
        </p:spPr>
        <p:txBody>
          <a:bodyPr wrap="none" anchor="ct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pPr eaLnBrk="0" hangingPunct="0"/>
            <a:endParaRPr lang="en-US"/>
          </a:p>
        </p:txBody>
      </p:sp>
      <p:sp>
        <p:nvSpPr>
          <p:cNvPr id="98" name="TextBox 61"/>
          <p:cNvSpPr txBox="1"/>
          <p:nvPr/>
        </p:nvSpPr>
        <p:spPr>
          <a:xfrm>
            <a:off x="1416147" y="16687800"/>
            <a:ext cx="6280053" cy="1200329"/>
          </a:xfrm>
          <a:prstGeom prst="rect">
            <a:avLst/>
          </a:prstGeom>
          <a:noFill/>
        </p:spPr>
        <p:txBody>
          <a:bodyPr wrap="none" rtlCol="0">
            <a:sp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r>
              <a:rPr lang="en-US" sz="7200" b="1" dirty="0" smtClean="0"/>
              <a:t>Hydrologic Data</a:t>
            </a:r>
            <a:endParaRPr lang="en-US" sz="7200" b="1" dirty="0"/>
          </a:p>
        </p:txBody>
      </p:sp>
      <p:pic>
        <p:nvPicPr>
          <p:cNvPr id="99" name="Picture 98" descr="http://www.wcc.nrcs.usda.gov/snotel/Utah/1098.jpg"/>
          <p:cNvPicPr>
            <a:picLocks noChangeAspect="1" noChangeArrowheads="1"/>
          </p:cNvPicPr>
          <p:nvPr/>
        </p:nvPicPr>
        <p:blipFill>
          <a:blip r:embed="rId25" cstate="print"/>
          <a:srcRect/>
          <a:stretch>
            <a:fillRect/>
          </a:stretch>
        </p:blipFill>
        <p:spPr bwMode="auto">
          <a:xfrm>
            <a:off x="1519833" y="20212769"/>
            <a:ext cx="2213967" cy="1656631"/>
          </a:xfrm>
          <a:prstGeom prst="rect">
            <a:avLst/>
          </a:prstGeom>
          <a:noFill/>
        </p:spPr>
      </p:pic>
      <p:pic>
        <p:nvPicPr>
          <p:cNvPr id="100" name="Picture 99" descr="http://watershed.montana.edu/hydrology/Facilities_files/Lower%20stringer%20med%20flow.jpg"/>
          <p:cNvPicPr>
            <a:picLocks noChangeAspect="1" noChangeArrowheads="1"/>
          </p:cNvPicPr>
          <p:nvPr/>
        </p:nvPicPr>
        <p:blipFill>
          <a:blip r:embed="rId26" cstate="print"/>
          <a:srcRect/>
          <a:stretch>
            <a:fillRect/>
          </a:stretch>
        </p:blipFill>
        <p:spPr bwMode="auto">
          <a:xfrm>
            <a:off x="1524000" y="22174200"/>
            <a:ext cx="2171700" cy="1828800"/>
          </a:xfrm>
          <a:prstGeom prst="rect">
            <a:avLst/>
          </a:prstGeom>
          <a:noFill/>
        </p:spPr>
      </p:pic>
      <p:pic>
        <p:nvPicPr>
          <p:cNvPr id="101" name="Picture 100" descr="\\fish\Working\Projects\NSF Little Bear River Testbed\Monitoring\LBR Site Photos\ISCO\DSCN1923.JPG"/>
          <p:cNvPicPr>
            <a:picLocks noChangeAspect="1" noChangeArrowheads="1"/>
          </p:cNvPicPr>
          <p:nvPr/>
        </p:nvPicPr>
        <p:blipFill>
          <a:blip r:embed="rId27" cstate="print"/>
          <a:srcRect/>
          <a:stretch>
            <a:fillRect/>
          </a:stretch>
        </p:blipFill>
        <p:spPr bwMode="auto">
          <a:xfrm>
            <a:off x="1524000" y="18135600"/>
            <a:ext cx="2209800" cy="1657350"/>
          </a:xfrm>
          <a:prstGeom prst="rect">
            <a:avLst/>
          </a:prstGeom>
          <a:noFill/>
        </p:spPr>
      </p:pic>
      <p:sp>
        <p:nvSpPr>
          <p:cNvPr id="102" name="Content Placeholder 2"/>
          <p:cNvSpPr>
            <a:spLocks noGrp="1"/>
          </p:cNvSpPr>
          <p:nvPr/>
        </p:nvSpPr>
        <p:spPr>
          <a:xfrm>
            <a:off x="3810000" y="18059400"/>
            <a:ext cx="5715000" cy="5943600"/>
          </a:xfrm>
          <a:prstGeom prst="rect">
            <a:avLst/>
          </a:prstGeom>
        </p:spPr>
        <p:txBody>
          <a:bodyPr vert="horz" lIns="91440" tIns="45720" rIns="91440" bIns="45720" rtlCol="0">
            <a:noAutofit/>
          </a:bodyPr>
          <a:lstStyle>
            <a:defPPr>
              <a:defRPr lang="en-US"/>
            </a:defPPr>
            <a:lvl1pPr marL="0" algn="l" defTabSz="5120640" rtl="0" eaLnBrk="1" latinLnBrk="0" hangingPunct="1">
              <a:defRPr sz="10100" kern="1200">
                <a:solidFill>
                  <a:schemeClr val="tx1"/>
                </a:solidFill>
                <a:latin typeface="+mn-lt"/>
                <a:ea typeface="+mn-ea"/>
                <a:cs typeface="+mn-cs"/>
              </a:defRPr>
            </a:lvl1pPr>
            <a:lvl2pPr marL="2560320" algn="l" defTabSz="5120640" rtl="0" eaLnBrk="1" latinLnBrk="0" hangingPunct="1">
              <a:defRPr sz="10100" kern="1200">
                <a:solidFill>
                  <a:schemeClr val="tx1"/>
                </a:solidFill>
                <a:latin typeface="+mn-lt"/>
                <a:ea typeface="+mn-ea"/>
                <a:cs typeface="+mn-cs"/>
              </a:defRPr>
            </a:lvl2pPr>
            <a:lvl3pPr marL="5120640" algn="l" defTabSz="5120640" rtl="0" eaLnBrk="1" latinLnBrk="0" hangingPunct="1">
              <a:defRPr sz="10100" kern="1200">
                <a:solidFill>
                  <a:schemeClr val="tx1"/>
                </a:solidFill>
                <a:latin typeface="+mn-lt"/>
                <a:ea typeface="+mn-ea"/>
                <a:cs typeface="+mn-cs"/>
              </a:defRPr>
            </a:lvl3pPr>
            <a:lvl4pPr marL="7680960" algn="l" defTabSz="5120640" rtl="0" eaLnBrk="1" latinLnBrk="0" hangingPunct="1">
              <a:defRPr sz="10100" kern="1200">
                <a:solidFill>
                  <a:schemeClr val="tx1"/>
                </a:solidFill>
                <a:latin typeface="+mn-lt"/>
                <a:ea typeface="+mn-ea"/>
                <a:cs typeface="+mn-cs"/>
              </a:defRPr>
            </a:lvl4pPr>
            <a:lvl5pPr marL="10241280" algn="l" defTabSz="5120640" rtl="0" eaLnBrk="1" latinLnBrk="0" hangingPunct="1">
              <a:defRPr sz="10100" kern="1200">
                <a:solidFill>
                  <a:schemeClr val="tx1"/>
                </a:solidFill>
                <a:latin typeface="+mn-lt"/>
                <a:ea typeface="+mn-ea"/>
                <a:cs typeface="+mn-cs"/>
              </a:defRPr>
            </a:lvl5pPr>
            <a:lvl6pPr marL="12801600" algn="l" defTabSz="5120640" rtl="0" eaLnBrk="1" latinLnBrk="0" hangingPunct="1">
              <a:defRPr sz="10100" kern="1200">
                <a:solidFill>
                  <a:schemeClr val="tx1"/>
                </a:solidFill>
                <a:latin typeface="+mn-lt"/>
                <a:ea typeface="+mn-ea"/>
                <a:cs typeface="+mn-cs"/>
              </a:defRPr>
            </a:lvl6pPr>
            <a:lvl7pPr marL="15361920" algn="l" defTabSz="5120640" rtl="0" eaLnBrk="1" latinLnBrk="0" hangingPunct="1">
              <a:defRPr sz="10100" kern="1200">
                <a:solidFill>
                  <a:schemeClr val="tx1"/>
                </a:solidFill>
                <a:latin typeface="+mn-lt"/>
                <a:ea typeface="+mn-ea"/>
                <a:cs typeface="+mn-cs"/>
              </a:defRPr>
            </a:lvl7pPr>
            <a:lvl8pPr marL="17922240" algn="l" defTabSz="5120640" rtl="0" eaLnBrk="1" latinLnBrk="0" hangingPunct="1">
              <a:defRPr sz="10100" kern="1200">
                <a:solidFill>
                  <a:schemeClr val="tx1"/>
                </a:solidFill>
                <a:latin typeface="+mn-lt"/>
                <a:ea typeface="+mn-ea"/>
                <a:cs typeface="+mn-cs"/>
              </a:defRPr>
            </a:lvl8pPr>
            <a:lvl9pPr marL="20482560" algn="l" defTabSz="5120640" rtl="0" eaLnBrk="1" latinLnBrk="0" hangingPunct="1">
              <a:defRPr sz="10100" kern="1200">
                <a:solidFill>
                  <a:schemeClr val="tx1"/>
                </a:solidFill>
                <a:latin typeface="+mn-lt"/>
                <a:ea typeface="+mn-ea"/>
                <a:cs typeface="+mn-cs"/>
              </a:defRPr>
            </a:lvl9pPr>
          </a:lstStyle>
          <a:p>
            <a:pPr>
              <a:buNone/>
            </a:pPr>
            <a:r>
              <a:rPr lang="en-US" sz="3200" b="1" dirty="0" smtClean="0"/>
              <a:t>Point Observations</a:t>
            </a:r>
          </a:p>
          <a:p>
            <a:pPr marL="693737" lvl="1" indent="-457200">
              <a:buFont typeface="Arial" pitchFamily="34" charset="0"/>
              <a:buChar char="•"/>
            </a:pPr>
            <a:r>
              <a:rPr lang="en-US" sz="3200" dirty="0" smtClean="0"/>
              <a:t>Stream gages</a:t>
            </a:r>
          </a:p>
          <a:p>
            <a:pPr marL="693737" lvl="1" indent="-457200">
              <a:buFont typeface="Arial" pitchFamily="34" charset="0"/>
              <a:buChar char="•"/>
            </a:pPr>
            <a:r>
              <a:rPr lang="en-US" sz="3200" dirty="0" smtClean="0"/>
              <a:t>Continuous water quality sampling</a:t>
            </a:r>
          </a:p>
          <a:p>
            <a:pPr marL="693737" lvl="1" indent="-457200">
              <a:buFont typeface="Arial" pitchFamily="34" charset="0"/>
              <a:buChar char="•"/>
            </a:pPr>
            <a:r>
              <a:rPr lang="en-US" sz="3200" dirty="0" smtClean="0"/>
              <a:t>Weather stations</a:t>
            </a:r>
          </a:p>
          <a:p>
            <a:pPr marL="693737" lvl="1" indent="-457200">
              <a:buFont typeface="Arial" pitchFamily="34" charset="0"/>
              <a:buChar char="•"/>
            </a:pPr>
            <a:r>
              <a:rPr lang="en-US" sz="3200" dirty="0" smtClean="0"/>
              <a:t>Soil moisture</a:t>
            </a:r>
          </a:p>
          <a:p>
            <a:pPr marL="693737" lvl="1" indent="-457200">
              <a:buFont typeface="Arial" pitchFamily="34" charset="0"/>
              <a:buChar char="•"/>
            </a:pPr>
            <a:r>
              <a:rPr lang="en-US" sz="3200" dirty="0" smtClean="0"/>
              <a:t>Snow monitoring</a:t>
            </a:r>
          </a:p>
          <a:p>
            <a:pPr marL="693737" lvl="1" indent="-457200">
              <a:buFont typeface="Arial" pitchFamily="34" charset="0"/>
              <a:buChar char="•"/>
            </a:pPr>
            <a:r>
              <a:rPr lang="en-US" sz="3200" dirty="0" smtClean="0"/>
              <a:t>Groundwater level/quality</a:t>
            </a:r>
          </a:p>
          <a:p>
            <a:pPr>
              <a:buNone/>
            </a:pPr>
            <a:r>
              <a:rPr lang="en-US" sz="3200" b="1" dirty="0" smtClean="0"/>
              <a:t>Spatially Distributed Data</a:t>
            </a:r>
          </a:p>
          <a:p>
            <a:pPr marL="693737" lvl="1" indent="-457200">
              <a:buFont typeface="Arial" pitchFamily="34" charset="0"/>
              <a:buChar char="•"/>
            </a:pPr>
            <a:r>
              <a:rPr lang="en-US" sz="3200" dirty="0" smtClean="0"/>
              <a:t>Land use/cover</a:t>
            </a:r>
          </a:p>
          <a:p>
            <a:pPr marL="693737" lvl="1" indent="-457200">
              <a:buFont typeface="Arial" pitchFamily="34" charset="0"/>
              <a:buChar char="•"/>
            </a:pPr>
            <a:r>
              <a:rPr lang="en-US" sz="3200" dirty="0" smtClean="0"/>
              <a:t>Terrain</a:t>
            </a:r>
          </a:p>
          <a:p>
            <a:pPr marL="693737" lvl="1" indent="-457200">
              <a:buFont typeface="Arial" pitchFamily="34" charset="0"/>
              <a:buChar char="•"/>
            </a:pPr>
            <a:r>
              <a:rPr lang="en-US" sz="3200" dirty="0" err="1" smtClean="0"/>
              <a:t>Hydrography</a:t>
            </a:r>
            <a:endParaRPr lang="en-US" sz="3200" dirty="0" smtClean="0"/>
          </a:p>
          <a:p>
            <a:pPr lvl="1"/>
            <a:endParaRPr lang="en-US" sz="3200" dirty="0"/>
          </a:p>
        </p:txBody>
      </p:sp>
      <p:pic>
        <p:nvPicPr>
          <p:cNvPr id="103" name="Picture 102" descr="\\colossus.uwrl.usu.edu\working\jeff\Working\Projects\NSF Little Bear River Testbed\Monitoring\Site Photos\Buger King\DSCN1914.JPG"/>
          <p:cNvPicPr>
            <a:picLocks noChangeAspect="1" noChangeArrowheads="1"/>
          </p:cNvPicPr>
          <p:nvPr/>
        </p:nvPicPr>
        <p:blipFill>
          <a:blip r:embed="rId28" cstate="print"/>
          <a:srcRect/>
          <a:stretch>
            <a:fillRect/>
          </a:stretch>
        </p:blipFill>
        <p:spPr bwMode="auto">
          <a:xfrm>
            <a:off x="14097000" y="16840200"/>
            <a:ext cx="2743201" cy="3657601"/>
          </a:xfrm>
          <a:prstGeom prst="rect">
            <a:avLst/>
          </a:prstGeom>
          <a:noFill/>
        </p:spPr>
      </p:pic>
      <p:pic>
        <p:nvPicPr>
          <p:cNvPr id="104" name="Picture 103"/>
          <p:cNvPicPr>
            <a:picLocks noChangeAspect="1" noChangeArrowheads="1"/>
          </p:cNvPicPr>
          <p:nvPr/>
        </p:nvPicPr>
        <p:blipFill>
          <a:blip r:embed="rId29" cstate="print"/>
          <a:srcRect/>
          <a:stretch>
            <a:fillRect/>
          </a:stretch>
        </p:blipFill>
        <p:spPr bwMode="auto">
          <a:xfrm>
            <a:off x="13108207" y="20726401"/>
            <a:ext cx="3731994" cy="3428999"/>
          </a:xfrm>
          <a:prstGeom prst="rect">
            <a:avLst/>
          </a:prstGeom>
          <a:noFill/>
          <a:ln w="9525">
            <a:noFill/>
            <a:miter lim="800000"/>
            <a:headEnd/>
            <a:tailEnd/>
          </a:ln>
        </p:spPr>
      </p:pic>
      <p:pic>
        <p:nvPicPr>
          <p:cNvPr id="1028" name="Picture 4" descr="\\fish.uwrl.usu.edu\Working\Projects\NSF Little Bear River Testbed\Monitoring\LBR Site Photos\DSCN1841.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16439" r="10875"/>
          <a:stretch/>
        </p:blipFill>
        <p:spPr bwMode="auto">
          <a:xfrm>
            <a:off x="10287000" y="16840200"/>
            <a:ext cx="3534770" cy="364728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ish.uwrl.usu.edu\Working\Projects\NSF Little Bear River Testbed\Monitoring\LBR Site Photos\GoogleMap.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9220200" y="20726400"/>
            <a:ext cx="3757993" cy="342345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3"/>
          <p:cNvPicPr>
            <a:picLocks noChangeAspect="1" noChangeArrowheads="1"/>
          </p:cNvPicPr>
          <p:nvPr/>
        </p:nvPicPr>
        <p:blipFill>
          <a:blip r:embed="rId32" cstate="print"/>
          <a:srcRect/>
          <a:stretch>
            <a:fillRect/>
          </a:stretch>
        </p:blipFill>
        <p:spPr bwMode="auto">
          <a:xfrm>
            <a:off x="38923913" y="23393400"/>
            <a:ext cx="3248025" cy="3459941"/>
          </a:xfrm>
          <a:prstGeom prst="rect">
            <a:avLst/>
          </a:prstGeom>
          <a:noFill/>
          <a:ln w="9525">
            <a:noFill/>
            <a:miter lim="800000"/>
            <a:headEnd/>
            <a:tailEnd/>
          </a:ln>
        </p:spPr>
      </p:pic>
      <p:pic>
        <p:nvPicPr>
          <p:cNvPr id="107" name="Picture 106"/>
          <p:cNvPicPr>
            <a:picLocks noChangeAspect="1" noChangeArrowheads="1"/>
          </p:cNvPicPr>
          <p:nvPr/>
        </p:nvPicPr>
        <p:blipFill>
          <a:blip r:embed="rId33" cstate="print"/>
          <a:srcRect/>
          <a:stretch>
            <a:fillRect/>
          </a:stretch>
        </p:blipFill>
        <p:spPr bwMode="auto">
          <a:xfrm>
            <a:off x="35674956" y="24495710"/>
            <a:ext cx="4071938" cy="3194181"/>
          </a:xfrm>
          <a:prstGeom prst="rect">
            <a:avLst/>
          </a:prstGeom>
          <a:noFill/>
          <a:ln w="9525">
            <a:noFill/>
            <a:miter lim="800000"/>
            <a:headEnd/>
            <a:tailEnd/>
          </a:ln>
        </p:spPr>
      </p:pic>
      <p:sp>
        <p:nvSpPr>
          <p:cNvPr id="110" name="TextBox 109"/>
          <p:cNvSpPr txBox="1"/>
          <p:nvPr/>
        </p:nvSpPr>
        <p:spPr>
          <a:xfrm>
            <a:off x="32842201" y="27813000"/>
            <a:ext cx="9409020" cy="2677656"/>
          </a:xfrm>
          <a:prstGeom prst="rect">
            <a:avLst/>
          </a:prstGeom>
          <a:noFill/>
        </p:spPr>
        <p:txBody>
          <a:bodyPr wrap="square" rtlCol="0">
            <a:spAutoFit/>
          </a:bodyPr>
          <a:lstStyle/>
          <a:p>
            <a:r>
              <a:rPr lang="en-US" sz="2800" b="1" dirty="0" err="1" smtClean="0"/>
              <a:t>HydroServer</a:t>
            </a:r>
            <a:r>
              <a:rPr lang="en-US" sz="2800" b="1" dirty="0" smtClean="0"/>
              <a:t> Web Applications:</a:t>
            </a:r>
            <a:r>
              <a:rPr lang="en-US" sz="2800" dirty="0" smtClean="0"/>
              <a:t>  A standard set of web applications </a:t>
            </a:r>
            <a:r>
              <a:rPr lang="en-US" sz="2800" dirty="0"/>
              <a:t> </a:t>
            </a:r>
            <a:r>
              <a:rPr lang="en-US" sz="2800" dirty="0" smtClean="0"/>
              <a:t>is available for presenting the available data and services on a </a:t>
            </a:r>
            <a:r>
              <a:rPr lang="en-US" sz="2800" dirty="0" err="1" smtClean="0"/>
              <a:t>HydroServer</a:t>
            </a:r>
            <a:r>
              <a:rPr lang="en-US" sz="2800" dirty="0" smtClean="0"/>
              <a:t> as well as for providing data visualization and download capabilities.  These include a </a:t>
            </a:r>
            <a:r>
              <a:rPr lang="en-US" sz="2800" dirty="0" err="1" smtClean="0"/>
              <a:t>HydroServer</a:t>
            </a:r>
            <a:r>
              <a:rPr lang="en-US" sz="2800" dirty="0" smtClean="0"/>
              <a:t> Website, an Internet Map Application, and the Time Series Analyst. </a:t>
            </a:r>
            <a:endParaRPr lang="en-US" sz="2800" dirty="0"/>
          </a:p>
        </p:txBody>
      </p:sp>
      <p:sp>
        <p:nvSpPr>
          <p:cNvPr id="112" name="TextBox 111"/>
          <p:cNvSpPr txBox="1"/>
          <p:nvPr/>
        </p:nvSpPr>
        <p:spPr>
          <a:xfrm>
            <a:off x="17876783" y="31711582"/>
            <a:ext cx="17175215" cy="1200329"/>
          </a:xfrm>
          <a:prstGeom prst="rect">
            <a:avLst/>
          </a:prstGeom>
          <a:noFill/>
        </p:spPr>
        <p:txBody>
          <a:bodyPr wrap="none" rtlCol="0">
            <a:spAutoFit/>
          </a:bodyPr>
          <a:lstStyle/>
          <a:p>
            <a:r>
              <a:rPr lang="en-US" sz="7200" b="1" dirty="0" smtClean="0"/>
              <a:t>Accessing Data Published Using </a:t>
            </a:r>
            <a:r>
              <a:rPr lang="en-US" sz="7200" b="1" dirty="0" err="1" smtClean="0"/>
              <a:t>HydroServer</a:t>
            </a:r>
            <a:endParaRPr lang="en-US" sz="7200" b="1" dirty="0"/>
          </a:p>
        </p:txBody>
      </p:sp>
      <p:sp>
        <p:nvSpPr>
          <p:cNvPr id="113" name="TextBox 112"/>
          <p:cNvSpPr txBox="1"/>
          <p:nvPr/>
        </p:nvSpPr>
        <p:spPr>
          <a:xfrm>
            <a:off x="18211800" y="32896076"/>
            <a:ext cx="7243432" cy="2308324"/>
          </a:xfrm>
          <a:prstGeom prst="rect">
            <a:avLst/>
          </a:prstGeom>
          <a:noFill/>
        </p:spPr>
        <p:txBody>
          <a:bodyPr wrap="square" rtlCol="0">
            <a:spAutoFit/>
          </a:bodyPr>
          <a:lstStyle/>
          <a:p>
            <a:r>
              <a:rPr lang="en-US" sz="4800" dirty="0" smtClean="0"/>
              <a:t>Discover and download data using keyword searches</a:t>
            </a:r>
          </a:p>
          <a:p>
            <a:endParaRPr lang="en-US" sz="4800" dirty="0"/>
          </a:p>
        </p:txBody>
      </p:sp>
      <p:sp>
        <p:nvSpPr>
          <p:cNvPr id="114" name="Text Box 4"/>
          <p:cNvSpPr txBox="1">
            <a:spLocks noChangeArrowheads="1"/>
          </p:cNvSpPr>
          <p:nvPr/>
        </p:nvSpPr>
        <p:spPr bwMode="auto">
          <a:xfrm>
            <a:off x="18592800" y="38423671"/>
            <a:ext cx="6096000" cy="1200329"/>
          </a:xfrm>
          <a:prstGeom prst="rect">
            <a:avLst/>
          </a:prstGeom>
          <a:solidFill>
            <a:schemeClr val="bg1"/>
          </a:solidFill>
          <a:ln w="9525">
            <a:solidFill>
              <a:srgbClr val="FF3300"/>
            </a:solidFill>
            <a:miter lim="800000"/>
            <a:headEnd/>
            <a:tailEnd/>
          </a:ln>
        </p:spPr>
        <p:txBody>
          <a:bodyPr wrap="square">
            <a:spAutoFit/>
          </a:bodyPr>
          <a:lstStyle/>
          <a:p>
            <a:pPr algn="ctr"/>
            <a:r>
              <a:rPr lang="en-US" sz="2400" dirty="0">
                <a:solidFill>
                  <a:srgbClr val="000000"/>
                </a:solidFill>
                <a:latin typeface="Calibri" pitchFamily="34" charset="0"/>
              </a:rPr>
              <a:t>Supports search by location and type of data across multiple observation networks including NWIS and </a:t>
            </a:r>
            <a:r>
              <a:rPr lang="en-US" sz="2400" dirty="0" smtClean="0">
                <a:solidFill>
                  <a:srgbClr val="000000"/>
                </a:solidFill>
                <a:latin typeface="Calibri" pitchFamily="34" charset="0"/>
              </a:rPr>
              <a:t>STORET</a:t>
            </a:r>
            <a:endParaRPr lang="en-US" sz="2400" dirty="0">
              <a:solidFill>
                <a:srgbClr val="000000"/>
              </a:solidFill>
              <a:latin typeface="Calibri" pitchFamily="34" charset="0"/>
            </a:endParaRPr>
          </a:p>
        </p:txBody>
      </p:sp>
      <p:pic>
        <p:nvPicPr>
          <p:cNvPr id="1033" name="Picture 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6444559" y="34593147"/>
            <a:ext cx="7083441" cy="503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4924686" y="34608720"/>
            <a:ext cx="7061514" cy="501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39573868" y="35928300"/>
            <a:ext cx="2550771" cy="270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 name="TextBox 120"/>
          <p:cNvSpPr txBox="1"/>
          <p:nvPr/>
        </p:nvSpPr>
        <p:spPr>
          <a:xfrm>
            <a:off x="26513168" y="32972276"/>
            <a:ext cx="7243432" cy="2308324"/>
          </a:xfrm>
          <a:prstGeom prst="rect">
            <a:avLst/>
          </a:prstGeom>
          <a:noFill/>
        </p:spPr>
        <p:txBody>
          <a:bodyPr wrap="square" rtlCol="0">
            <a:spAutoFit/>
          </a:bodyPr>
          <a:lstStyle/>
          <a:p>
            <a:r>
              <a:rPr lang="en-US" sz="4800" dirty="0" smtClean="0"/>
              <a:t>Quickly visualize and analyze downloaded data</a:t>
            </a:r>
          </a:p>
          <a:p>
            <a:endParaRPr lang="en-US" sz="4800" dirty="0"/>
          </a:p>
        </p:txBody>
      </p:sp>
      <p:sp>
        <p:nvSpPr>
          <p:cNvPr id="122" name="TextBox 121"/>
          <p:cNvSpPr txBox="1"/>
          <p:nvPr/>
        </p:nvSpPr>
        <p:spPr>
          <a:xfrm>
            <a:off x="34895168" y="33687603"/>
            <a:ext cx="7243432" cy="830997"/>
          </a:xfrm>
          <a:prstGeom prst="rect">
            <a:avLst/>
          </a:prstGeom>
          <a:noFill/>
        </p:spPr>
        <p:txBody>
          <a:bodyPr wrap="square" rtlCol="0">
            <a:spAutoFit/>
          </a:bodyPr>
          <a:lstStyle/>
          <a:p>
            <a:r>
              <a:rPr lang="en-US" sz="4800" dirty="0" smtClean="0"/>
              <a:t>Integrate with R</a:t>
            </a:r>
          </a:p>
        </p:txBody>
      </p:sp>
      <p:pic>
        <p:nvPicPr>
          <p:cNvPr id="1036" name="Picture 1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5661600" y="32026324"/>
            <a:ext cx="6678777" cy="1120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descr="http://stringpage.com/blog/wp-content/uploads/2012/02/R-logo.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9604110" y="33687603"/>
            <a:ext cx="2382090" cy="180529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1447800" y="14631650"/>
            <a:ext cx="15773400" cy="1446550"/>
          </a:xfrm>
          <a:prstGeom prst="rect">
            <a:avLst/>
          </a:prstGeom>
          <a:noFill/>
        </p:spPr>
        <p:txBody>
          <a:bodyPr wrap="square" rtlCol="0">
            <a:spAutoFit/>
          </a:bodyPr>
          <a:lstStyle/>
          <a:p>
            <a:r>
              <a:rPr lang="en-US" sz="4300" b="1" i="1" dirty="0" smtClean="0">
                <a:solidFill>
                  <a:schemeClr val="tx2">
                    <a:lumMod val="75000"/>
                  </a:schemeClr>
                </a:solidFill>
              </a:rPr>
              <a:t>CUAHSI-HIS provides web services, tools, standards and procedures that enhance access to more and better data for hydrologic analysis.</a:t>
            </a:r>
            <a:endParaRPr lang="en-US" sz="4300" b="1" i="1" dirty="0">
              <a:solidFill>
                <a:schemeClr val="tx2">
                  <a:lumMod val="75000"/>
                </a:schemeClr>
              </a:solidFill>
            </a:endParaRPr>
          </a:p>
        </p:txBody>
      </p:sp>
    </p:spTree>
    <p:extLst>
      <p:ext uri="{BB962C8B-B14F-4D97-AF65-F5344CB8AC3E}">
        <p14:creationId xmlns:p14="http://schemas.microsoft.com/office/powerpoint/2010/main" val="2293126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TotalTime>
  <Words>709</Words>
  <Application>Microsoft Office PowerPoint</Application>
  <PresentationFormat>Custom</PresentationFormat>
  <Paragraphs>65</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Horsburgh</dc:creator>
  <cp:lastModifiedBy>Jeff Horsburgh</cp:lastModifiedBy>
  <cp:revision>23</cp:revision>
  <cp:lastPrinted>2012-03-27T20:22:28Z</cp:lastPrinted>
  <dcterms:created xsi:type="dcterms:W3CDTF">2012-03-27T15:58:32Z</dcterms:created>
  <dcterms:modified xsi:type="dcterms:W3CDTF">2012-03-30T15:05:24Z</dcterms:modified>
</cp:coreProperties>
</file>